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comments/comment3.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notesSlides/notesSlide12.xml" ContentType="application/vnd.openxmlformats-officedocument.presentationml.notesSlide+xml"/>
  <Override PartName="/ppt/comments/comment6.xml" ContentType="application/vnd.openxmlformats-officedocument.presentationml.comments+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comments/comment9.xml" ContentType="application/vnd.openxmlformats-officedocument.presentationml.comments+xml"/>
  <Override PartName="/ppt/notesSlides/notesSlide16.xml" ContentType="application/vnd.openxmlformats-officedocument.presentationml.notesSlide+xml"/>
  <Override PartName="/ppt/comments/comment10.xml" ContentType="application/vnd.openxmlformats-officedocument.presentationml.comments+xml"/>
  <Override PartName="/ppt/comments/comment11.xml" ContentType="application/vnd.openxmlformats-officedocument.presentationml.comments+xml"/>
  <Override PartName="/ppt/notesSlides/notesSlide17.xml" ContentType="application/vnd.openxmlformats-officedocument.presentationml.notesSlide+xml"/>
  <Override PartName="/ppt/comments/comment12.xml" ContentType="application/vnd.openxmlformats-officedocument.presentationml.comments+xml"/>
  <Override PartName="/ppt/notesSlides/notesSlide18.xml" ContentType="application/vnd.openxmlformats-officedocument.presentationml.notesSlide+xml"/>
  <Override PartName="/ppt/comments/comment13.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4.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omments/comment15.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iktor Farcic" initials="VF"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ajor">
          <a:srgbClr val="000000"/>
        </a:fontRef>
        <a:srgbClr val="000000"/>
      </a:tcTxStyle>
      <a:tcStyle>
        <a:tcBdr>
          <a:left>
            <a:ln w="9525" cap="flat">
              <a:solidFill>
                <a:srgbClr val="A1A1A1"/>
              </a:solidFill>
              <a:prstDash val="solid"/>
              <a:round/>
            </a:ln>
          </a:left>
          <a:right>
            <a:ln w="9525" cap="flat">
              <a:solidFill>
                <a:srgbClr val="A1A1A1"/>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wholeTbl>
    <a:band2H>
      <a:tcTxStyle/>
      <a:tcStyle>
        <a:tcBdr/>
        <a:fill>
          <a:solidFill>
            <a:srgbClr val="FFFFFF"/>
          </a:solidFill>
        </a:fill>
      </a:tcStyle>
    </a:band2H>
    <a:firstCol>
      <a:tcTxStyle b="on" i="off">
        <a:fontRef idx="major">
          <a:srgbClr val="000000"/>
        </a:fontRef>
        <a:srgbClr val="000000"/>
      </a:tcTxStyle>
      <a:tcStyle>
        <a:tcBdr>
          <a:left>
            <a:ln w="9525" cap="flat">
              <a:solidFill>
                <a:srgbClr val="A1A1A1"/>
              </a:solidFill>
              <a:prstDash val="solid"/>
              <a:round/>
            </a:ln>
          </a:left>
          <a:right>
            <a:ln w="25400" cap="flat">
              <a:solidFill>
                <a:schemeClr val="accent3"/>
              </a:solidFill>
              <a:prstDash val="solid"/>
              <a:round/>
            </a:ln>
          </a:right>
          <a:top>
            <a:ln w="9525" cap="flat">
              <a:solidFill>
                <a:srgbClr val="A1A1A1"/>
              </a:solidFill>
              <a:prstDash val="solid"/>
              <a:round/>
            </a:ln>
          </a:top>
          <a:bottom>
            <a:ln w="9525" cap="flat">
              <a:solidFill>
                <a:srgbClr val="A1A1A1"/>
              </a:solidFill>
              <a:prstDash val="solid"/>
              <a:round/>
            </a:ln>
          </a:bottom>
          <a:insideH>
            <a:ln w="9525" cap="flat">
              <a:solidFill>
                <a:srgbClr val="A1A1A1"/>
              </a:solidFill>
              <a:prstDash val="solid"/>
              <a:round/>
            </a:ln>
          </a:insideH>
          <a:insideV>
            <a:ln w="9525" cap="flat">
              <a:solidFill>
                <a:srgbClr val="A1A1A1"/>
              </a:solidFill>
              <a:prstDash val="solid"/>
              <a:round/>
            </a:ln>
          </a:insideV>
        </a:tcBdr>
        <a:fill>
          <a:solidFill>
            <a:schemeClr val="accent3">
              <a:alpha val="40000"/>
            </a:schemeClr>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25400" cap="flat">
              <a:solidFill>
                <a:schemeClr val="accent3"/>
              </a:solidFill>
              <a:prstDash val="solid"/>
              <a:round/>
            </a:ln>
          </a:top>
          <a:bottom>
            <a:ln w="25400" cap="flat">
              <a:solidFill>
                <a:schemeClr val="accent3"/>
              </a:solidFill>
              <a:prstDash val="solid"/>
              <a:round/>
            </a:ln>
          </a:bottom>
          <a:insideH>
            <a:ln w="12700" cap="flat">
              <a:noFill/>
              <a:miter lim="400000"/>
            </a:ln>
          </a:insideH>
          <a:insideV>
            <a:ln w="12700" cap="flat">
              <a:noFill/>
              <a:miter lim="400000"/>
            </a:ln>
          </a:insideV>
        </a:tcBdr>
        <a:fill>
          <a:no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9525" cap="flat">
              <a:solidFill>
                <a:srgbClr val="A1A1A1"/>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68"/>
  </p:normalViewPr>
  <p:slideViewPr>
    <p:cSldViewPr snapToGrid="0" snapToObjects="1">
      <p:cViewPr varScale="1">
        <p:scale>
          <a:sx n="95" d="100"/>
          <a:sy n="95" d="100"/>
        </p:scale>
        <p:origin x="200"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commentAuthors" Target="commentAuthor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presProps" Target="presProps.xml"/><Relationship Id="rId112" Type="http://schemas.openxmlformats.org/officeDocument/2006/relationships/viewProps" Target="viewProps.xml"/><Relationship Id="rId113" Type="http://schemas.openxmlformats.org/officeDocument/2006/relationships/theme" Target="theme/theme1.xml"/><Relationship Id="rId11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1-26T14:24:14.017" idx="1">
    <p:pos x="5425" y="1097"/>
    <p:text>TODO: Change Workflow to Pipeline in screenshots when it becomes available in the CJE. All text has been changed.</p:text>
  </p:cm>
  <p:cm authorId="0" dt="2016-01-27T19:32:35.796" idx="2">
    <p:pos x="4821" y="2570"/>
    <p:text>Presenter notes have been added to all slides from day one, together with a review and corrections of slides themselves.</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6-01-27T18:55:50.233" idx="11">
    <p:pos x="4934" y="1109"/>
    <p:text>This slide can be removed. Repetition.</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6-01-27T18:56:34.540" idx="12">
    <p:pos x="5472" y="817"/>
    <p:text>This slide can be removed. It is too confusing and too advanced at this stage.</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6-01-27T19:32:14.343" idx="13">
    <p:pos x="5248" y="1461"/>
    <p:text>Added recap of most important points</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6-01-27T19:38:19.341" idx="14">
    <p:pos x="5514" y="778"/>
    <p:text>Added an exercise</p:text>
  </p:cm>
  <p:cm authorId="0" dt="2016-01-27T20:08:36.083" idx="15">
    <p:pos x="5493" y="2250"/>
    <p:text>Added a call to send exercise to my email so that we can start the next day by examining few of the examples participants created.</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5-12-22T23:29:34.067" idx="16">
    <p:pos x="5624" y="832"/>
    <p:text>Put some picture with shipping containers.</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16-01-30T23:32:07.258" idx="17">
    <p:pos x="5442" y="1286"/>
    <p:text>Figure out how it works and add Docker Traceability inside the pipeline.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1-27T13:26:44.211" idx="3">
    <p:pos x="5658" y="572"/>
    <p:text>"understand" is okay but not compelling - let's ask the question "so what are they going to be able to do in real life once they understand?"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1-27T14:19:14.969" idx="4">
    <p:pos x="4981" y="852"/>
    <p:text>Added this slide so that we can do some exercises during the first day.</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1-27T14:08:33.004" idx="5">
    <p:pos x="5647" y="2744"/>
    <p:text>This can be removed since it would be a repetition of one of the points in the previos slide.</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6-01-27T18:51:41.457" idx="6">
    <p:pos x="5261" y="434"/>
    <p:text>Moved two slides up, before the hands-on part of the training starts.</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16-01-27T15:04:24.676" idx="7">
    <p:pos x="5717" y="1576"/>
    <p:text>Put some icon or some other indication that the picture is a link to a video</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6-01-27T15:04:24.676" idx="8">
    <p:pos x="5717" y="1576"/>
    <p:text>Put some icon or some other indication that the picture is a link to a video</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6-01-27T18:53:18.401" idx="9">
    <p:pos x="5448" y="1132"/>
    <p:text>
This slide can be removed. It is too much repetition and will be explored in more details starting from day 3.</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6-01-27T18:53:18.401" idx="10">
    <p:pos x="2880" y="1600"/>
    <p:text>This slide can be removed since it is repetition of the "Pipeline 101 - Snippet generator".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61" name="Shape 4261"/>
          <p:cNvSpPr>
            <a:spLocks noGrp="1" noRot="1" noChangeAspect="1"/>
          </p:cNvSpPr>
          <p:nvPr>
            <p:ph type="sldImg"/>
          </p:nvPr>
        </p:nvSpPr>
        <p:spPr>
          <a:xfrm>
            <a:off x="1143000" y="685800"/>
            <a:ext cx="4572000" cy="3429000"/>
          </a:xfrm>
          <a:prstGeom prst="rect">
            <a:avLst/>
          </a:prstGeom>
        </p:spPr>
        <p:txBody>
          <a:bodyPr/>
          <a:lstStyle/>
          <a:p>
            <a:endParaRPr/>
          </a:p>
        </p:txBody>
      </p:sp>
      <p:sp>
        <p:nvSpPr>
          <p:cNvPr id="4262" name="Shape 426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870635714"/>
      </p:ext>
    </p:extLst>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 Id="rId3" Type="http://schemas.openxmlformats.org/officeDocument/2006/relationships/hyperlink" Target="https://github.com/cloudbees/training-books-ms.git"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 Id="rId3" Type="http://schemas.openxmlformats.org/officeDocument/2006/relationships/hyperlink" Target="https://github.com/cloudbees/training-books-ms" TargetMode="Externa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6" name="Shape 4266"/>
          <p:cNvSpPr>
            <a:spLocks noGrp="1" noRot="1" noChangeAspect="1"/>
          </p:cNvSpPr>
          <p:nvPr>
            <p:ph type="sldImg"/>
          </p:nvPr>
        </p:nvSpPr>
        <p:spPr>
          <a:prstGeom prst="rect">
            <a:avLst/>
          </a:prstGeom>
        </p:spPr>
        <p:txBody>
          <a:bodyPr/>
          <a:lstStyle/>
          <a:p>
            <a:endParaRPr/>
          </a:p>
        </p:txBody>
      </p:sp>
      <p:sp>
        <p:nvSpPr>
          <p:cNvPr id="4267" name="Shape 4267"/>
          <p:cNvSpPr>
            <a:spLocks noGrp="1"/>
          </p:cNvSpPr>
          <p:nvPr>
            <p:ph type="body" sz="quarter" idx="1"/>
          </p:nvPr>
        </p:nvSpPr>
        <p:spPr>
          <a:prstGeom prst="rect">
            <a:avLst/>
          </a:prstGeom>
        </p:spPr>
        <p:txBody>
          <a:bodyPr/>
          <a:lstStyle/>
          <a:p>
            <a:r>
              <a:t>The commands listed on this slide will pre-load all the packages and dependencies so that attendees do not need to waste time on it during the workshop.</a:t>
            </a:r>
          </a:p>
        </p:txBody>
      </p:sp>
    </p:spTree>
    <p:extLst>
      <p:ext uri="{BB962C8B-B14F-4D97-AF65-F5344CB8AC3E}">
        <p14:creationId xmlns:p14="http://schemas.microsoft.com/office/powerpoint/2010/main" val="1968358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7" name="Shape 4347"/>
          <p:cNvSpPr>
            <a:spLocks noGrp="1" noRot="1" noChangeAspect="1"/>
          </p:cNvSpPr>
          <p:nvPr>
            <p:ph type="sldImg"/>
          </p:nvPr>
        </p:nvSpPr>
        <p:spPr>
          <a:prstGeom prst="rect">
            <a:avLst/>
          </a:prstGeom>
        </p:spPr>
        <p:txBody>
          <a:bodyPr/>
          <a:lstStyle/>
          <a:p>
            <a:endParaRPr/>
          </a:p>
        </p:txBody>
      </p:sp>
      <p:sp>
        <p:nvSpPr>
          <p:cNvPr id="4348" name="Shape 4348"/>
          <p:cNvSpPr>
            <a:spLocks noGrp="1"/>
          </p:cNvSpPr>
          <p:nvPr>
            <p:ph type="body" sz="quarter" idx="1"/>
          </p:nvPr>
        </p:nvSpPr>
        <p:spPr>
          <a:prstGeom prst="rect">
            <a:avLst/>
          </a:prstGeom>
        </p:spPr>
        <p:txBody>
          <a:bodyPr/>
          <a:lstStyle/>
          <a:p>
            <a:pPr>
              <a:defRPr b="1"/>
            </a:pPr>
            <a:r>
              <a:t>Inspired by build-flow:</a:t>
            </a:r>
          </a:p>
          <a:p>
            <a:r>
              <a:t>The success of the Build Flow plugin lead us into a decision to start fresh. The Workflow plugin was born (and later renamed to Pipeline plugin). It continues maintaining the core idea of the Build Flow plugin and the experience obtained while developing it allowed us to avoid some of the mistakes and greatly improve the design.</a:t>
            </a:r>
          </a:p>
          <a:p>
            <a:endParaRPr/>
          </a:p>
          <a:p>
            <a:pPr>
              <a:defRPr b="1"/>
            </a:pPr>
            <a:r>
              <a:t>Groovy DSL to orchestrate build steps</a:t>
            </a:r>
          </a:p>
          <a:p>
            <a:r>
              <a:t>The Pipeline plugin is based on Groovy DSL that can be used to define build steps and accomplish in a single script flow that would normally require many "standard" Jenkins chained together. The DSL Groovy based syntax allows us to combine the best of both worlds. Through DSL we have simplicity in defining commonly used tasks like access to a SCM repository, definition of nodes tasks should run on, parallel execution, and so on. On the other hand, since the plugin uses Groovy, almost any operation can be defined. We can, finally, use conditionals, loops, variables, and so on. Since Groovy is an integral part of Jenkins, we can also use it to access almost any existing Jenkins plugin or even to operate on Jenkins core features. If you are not familiar with Groovy (and do not want to get to know it), in most cases you will be able to accomplish everything through the DSL. You can consider it a new language with a very simple syntax. Domain specific languages have been around for a long time and proved to be more efficient at defining very specific sets of tasks.</a:t>
            </a:r>
          </a:p>
          <a:p>
            <a:endParaRPr/>
          </a:p>
          <a:p>
            <a:pPr>
              <a:defRPr b="1"/>
            </a:pPr>
            <a:r>
              <a:t>Extensible DSL syntax</a:t>
            </a:r>
          </a:p>
          <a:p>
            <a:r>
              <a:t>The plugin is designed in a way that it can be easily extended. Even though it's been in use only for a short time, we've seen many contributions. While we can use Groovy to access any plugin, long term plan is to extend the DSL so that all commonly used plugins are defined through it.</a:t>
            </a:r>
          </a:p>
          <a:p>
            <a:endParaRPr/>
          </a:p>
          <a:p>
            <a:pPr>
              <a:defRPr b="1"/>
            </a:pPr>
            <a:r>
              <a:t>Supports checkpoint</a:t>
            </a:r>
          </a:p>
          <a:p>
            <a:r>
              <a:t>Besides ever growing number of DSL modules, the Pipeline supports checkpoints allowing us to restart the flow in defined points. Bear in mind that they are one of the enterprise features not available in the open source version.</a:t>
            </a:r>
          </a:p>
          <a:p>
            <a:endParaRPr/>
          </a:p>
          <a:p>
            <a:pPr>
              <a:defRPr b="1"/>
            </a:pPr>
            <a:r>
              <a:t>Advanced visualisation</a:t>
            </a:r>
          </a:p>
          <a:p>
            <a:r>
              <a:t>The idea, from the start, was to combine the flexibility and maintainability accomplished with DSL and Groovy with advanced visualisation. We define the flow through code and monitor the result through visualisation. Just as checkpoints, it is one of the features available only in the enterprise version. </a:t>
            </a:r>
          </a:p>
          <a:p>
            <a:endParaRPr/>
          </a:p>
          <a:p>
            <a:pPr>
              <a:defRPr b="1"/>
            </a:pPr>
            <a:r>
              <a:t>SCM friendly</a:t>
            </a:r>
          </a:p>
          <a:p>
            <a:r>
              <a:t>Since the whole delivery flow is defined as code in plain text format, storing the scripts in SCM is not only available, but highly recommended. By storing the Pipeline scripts in, let's say, Git, we can apply the same process with them as with any other code. We can commit it to the repository, use pull requests, code reviews, and so on. Moreover, the Multibranch Pipeline allows us to store the script in Jenkinsfile and defined different flows inside each branch.</a:t>
            </a:r>
          </a:p>
          <a:p>
            <a:endParaRPr/>
          </a:p>
          <a:p>
            <a:r>
              <a:t>This was only a sneak peak into the Pipeline plugin capabilities. We'll discuss its syntax, capabilities, and features in more detail later on as we progress with the training. At this point you can already see that it comes with many advantages over more "traditional" ways of defining jobs. Indeed, the Pipeline plugin opened some doors that were previously closed or very hard to pass through. It brought Jenkins to a completely new level proving, once again, that it is the leader among CI/CD tools.</a:t>
            </a:r>
          </a:p>
        </p:txBody>
      </p:sp>
    </p:spTree>
    <p:extLst>
      <p:ext uri="{BB962C8B-B14F-4D97-AF65-F5344CB8AC3E}">
        <p14:creationId xmlns:p14="http://schemas.microsoft.com/office/powerpoint/2010/main" val="119973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2" name="Shape 4352"/>
          <p:cNvSpPr>
            <a:spLocks noGrp="1" noRot="1" noChangeAspect="1"/>
          </p:cNvSpPr>
          <p:nvPr>
            <p:ph type="sldImg"/>
          </p:nvPr>
        </p:nvSpPr>
        <p:spPr>
          <a:prstGeom prst="rect">
            <a:avLst/>
          </a:prstGeom>
        </p:spPr>
        <p:txBody>
          <a:bodyPr/>
          <a:lstStyle/>
          <a:p>
            <a:endParaRPr/>
          </a:p>
        </p:txBody>
      </p:sp>
      <p:sp>
        <p:nvSpPr>
          <p:cNvPr id="4353" name="Shape 4353"/>
          <p:cNvSpPr>
            <a:spLocks noGrp="1"/>
          </p:cNvSpPr>
          <p:nvPr>
            <p:ph type="body" sz="quarter" idx="1"/>
          </p:nvPr>
        </p:nvSpPr>
        <p:spPr>
          <a:prstGeom prst="rect">
            <a:avLst/>
          </a:prstGeom>
        </p:spPr>
        <p:txBody>
          <a:bodyPr/>
          <a:lstStyle/>
          <a:p>
            <a:r>
              <a:t>Why did we choose to use Groovy as the language behind the Jenkins Pipeline?</a:t>
            </a:r>
          </a:p>
          <a:p>
            <a:endParaRPr/>
          </a:p>
          <a:p>
            <a:r>
              <a:t>Groovy has been part of the Jenkins ecosystem for a long time. It allows us to execute scripts at runtime and access almost any part of Jenkins core or plugins.</a:t>
            </a:r>
          </a:p>
        </p:txBody>
      </p:sp>
    </p:spTree>
    <p:extLst>
      <p:ext uri="{BB962C8B-B14F-4D97-AF65-F5344CB8AC3E}">
        <p14:creationId xmlns:p14="http://schemas.microsoft.com/office/powerpoint/2010/main" val="2058735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 name="Shape 4362"/>
          <p:cNvSpPr>
            <a:spLocks noGrp="1" noRot="1" noChangeAspect="1"/>
          </p:cNvSpPr>
          <p:nvPr>
            <p:ph type="sldImg"/>
          </p:nvPr>
        </p:nvSpPr>
        <p:spPr>
          <a:xfrm>
            <a:off x="381000" y="685800"/>
            <a:ext cx="6096000" cy="3429000"/>
          </a:xfrm>
          <a:prstGeom prst="rect">
            <a:avLst/>
          </a:prstGeom>
        </p:spPr>
        <p:txBody>
          <a:bodyPr/>
          <a:lstStyle/>
          <a:p>
            <a:endParaRPr/>
          </a:p>
        </p:txBody>
      </p:sp>
      <p:sp>
        <p:nvSpPr>
          <p:cNvPr id="4363" name="Shape 4363"/>
          <p:cNvSpPr>
            <a:spLocks noGrp="1"/>
          </p:cNvSpPr>
          <p:nvPr>
            <p:ph type="body" sz="quarter" idx="1"/>
          </p:nvPr>
        </p:nvSpPr>
        <p:spPr>
          <a:prstGeom prst="rect">
            <a:avLst/>
          </a:prstGeom>
        </p:spPr>
        <p:txBody>
          <a:bodyPr/>
          <a:lstStyle/>
          <a:p>
            <a:r>
              <a:t>Creating a new Pipeline job is easy and follows the same process like any other Jenkins job. Shall we get our hands dirty? Let's create a new Pipeline job. Before we begin, please note that the team is in the process of renaming all Workflow references to Pipeline. Depending on the Workflow plugin version you are running, you might see one or the other.</a:t>
            </a:r>
          </a:p>
          <a:p>
            <a:endParaRPr/>
          </a:p>
          <a:p>
            <a:r>
              <a:t>Please open the Jenkins instance running on the 10.100.192.200:8080 address. Click on the </a:t>
            </a:r>
            <a:r>
              <a:rPr i="1"/>
              <a:t>New Item</a:t>
            </a:r>
            <a:r>
              <a:t> click located in the left-hand menu, type </a:t>
            </a:r>
            <a:r>
              <a:rPr i="1"/>
              <a:t>my-first-pipeline</a:t>
            </a:r>
            <a:r>
              <a:t>, select </a:t>
            </a:r>
            <a:r>
              <a:rPr i="1"/>
              <a:t>Pipeline</a:t>
            </a:r>
            <a:r>
              <a:t> from the the of available job types, and, finally, click the </a:t>
            </a:r>
            <a:r>
              <a:rPr i="1"/>
              <a:t>OK</a:t>
            </a:r>
            <a:r>
              <a:t> button. You will be redirected to the </a:t>
            </a:r>
            <a:r>
              <a:rPr i="1"/>
              <a:t>my-first-pipeline</a:t>
            </a:r>
            <a:r>
              <a:t> configuration screen. You will notice that there are no options to add build steps or post-build actions. Apart from some common options like build parameters and the ability to run the job periodically, the whole job consists of a single Pipeline definition. A simple workflow script could be as follows.</a:t>
            </a:r>
          </a:p>
          <a:p>
            <a:endParaRPr/>
          </a:p>
          <a:p>
            <a:pPr>
              <a:defRPr i="1"/>
            </a:pPr>
            <a:r>
              <a:t>node("cd") {</a:t>
            </a:r>
          </a:p>
          <a:p>
            <a:pPr>
              <a:defRPr i="1"/>
            </a:pPr>
            <a:r>
              <a:t>    echo "This is a message from Jenkins Pipeline plugin"</a:t>
            </a:r>
          </a:p>
          <a:p>
            <a:pPr>
              <a:defRPr i="1"/>
            </a:pPr>
            <a:r>
              <a:t>}</a:t>
            </a:r>
          </a:p>
          <a:p>
            <a:endParaRPr/>
          </a:p>
          <a:p>
            <a:r>
              <a:t>Once you are done writing the script, please click the </a:t>
            </a:r>
            <a:r>
              <a:rPr i="1"/>
              <a:t>Save</a:t>
            </a:r>
            <a:r>
              <a:t> button and build it by pressing the </a:t>
            </a:r>
            <a:r>
              <a:rPr i="1"/>
              <a:t>Build Now</a:t>
            </a:r>
            <a:r>
              <a:t> link located in the left-hand menu. Since our job is only outputting a message, it will take only a second before it finishes executing. Click on the build number </a:t>
            </a:r>
            <a:r>
              <a:rPr i="1"/>
              <a:t>#1</a:t>
            </a:r>
            <a:r>
              <a:t>, followed with the </a:t>
            </a:r>
            <a:r>
              <a:rPr i="1"/>
              <a:t>Console Output</a:t>
            </a:r>
            <a:r>
              <a:t>. You'll notice two things. The build was run on the </a:t>
            </a:r>
            <a:r>
              <a:rPr i="1"/>
              <a:t>node-cd</a:t>
            </a:r>
            <a:r>
              <a:t> slave. We accomplished that by specifying one of its labels </a:t>
            </a:r>
            <a:r>
              <a:rPr i="1"/>
              <a:t>cd</a:t>
            </a:r>
            <a:r>
              <a:t> inside the script and wrapped everything else inside curly braces. Once Jenkins got connected to the slave, it output "</a:t>
            </a:r>
            <a:r>
              <a:rPr i="1"/>
              <a:t>This is a message from Jenkins Workflow plugin</a:t>
            </a:r>
            <a:r>
              <a:t>" to the screen.</a:t>
            </a:r>
          </a:p>
          <a:p>
            <a:endParaRPr/>
          </a:p>
          <a:p>
            <a:r>
              <a:t>With time, you will learn Workflow DSL syntax. Until that happens, it would be nice to have a way to explore modules we can use without consulting the documentation.</a:t>
            </a:r>
          </a:p>
        </p:txBody>
      </p:sp>
    </p:spTree>
    <p:extLst>
      <p:ext uri="{BB962C8B-B14F-4D97-AF65-F5344CB8AC3E}">
        <p14:creationId xmlns:p14="http://schemas.microsoft.com/office/powerpoint/2010/main" val="905801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7" name="Shape 4367"/>
          <p:cNvSpPr>
            <a:spLocks noGrp="1" noRot="1" noChangeAspect="1"/>
          </p:cNvSpPr>
          <p:nvPr>
            <p:ph type="sldImg"/>
          </p:nvPr>
        </p:nvSpPr>
        <p:spPr>
          <a:prstGeom prst="rect">
            <a:avLst/>
          </a:prstGeom>
        </p:spPr>
        <p:txBody>
          <a:bodyPr/>
          <a:lstStyle/>
          <a:p>
            <a:endParaRPr/>
          </a:p>
        </p:txBody>
      </p:sp>
      <p:sp>
        <p:nvSpPr>
          <p:cNvPr id="4368" name="Shape 4368"/>
          <p:cNvSpPr>
            <a:spLocks noGrp="1"/>
          </p:cNvSpPr>
          <p:nvPr>
            <p:ph type="body" sz="quarter" idx="1"/>
          </p:nvPr>
        </p:nvSpPr>
        <p:spPr>
          <a:prstGeom prst="rect">
            <a:avLst/>
          </a:prstGeom>
        </p:spPr>
        <p:txBody>
          <a:bodyPr/>
          <a:lstStyle/>
          <a:p>
            <a:r>
              <a:t>At this moment you might be worried that you'll have to learn yet another language. While that is true on the long run, you will be able to start creating Pipeline jobs right away by leveraging the Snippet Generator. It is an easy and convenient way to explore available Pipeline modules and generate snippets that can be copied into the Pipeline script.</a:t>
            </a:r>
          </a:p>
          <a:p>
            <a:endParaRPr/>
          </a:p>
          <a:p>
            <a:r>
              <a:t>Please open the </a:t>
            </a:r>
            <a:r>
              <a:rPr i="1"/>
              <a:t>my-first-workflow</a:t>
            </a:r>
            <a:r>
              <a:t> job configuration screen. Scroll down to the Pipeline script and click the </a:t>
            </a:r>
            <a:r>
              <a:rPr i="1"/>
              <a:t>Snippet Generator</a:t>
            </a:r>
            <a:r>
              <a:t> checkbox. You'll see the </a:t>
            </a:r>
            <a:r>
              <a:rPr i="1"/>
              <a:t>Sample Step</a:t>
            </a:r>
            <a:r>
              <a:t> drop-down with the list of all available steps that can be used. Choose one. Fields with arguments that can be used with the selected step will appear below. Fill them in and click the </a:t>
            </a:r>
            <a:r>
              <a:rPr i="1"/>
              <a:t>Generate Groovy</a:t>
            </a:r>
            <a:r>
              <a:t> button. A snippet will appear below the button. The only thing left is to copy it and paste it into appropriate part of the </a:t>
            </a:r>
            <a:r>
              <a:rPr i="1"/>
              <a:t>Pipeline Script</a:t>
            </a:r>
            <a:r>
              <a:t>.</a:t>
            </a:r>
          </a:p>
          <a:p>
            <a:endParaRPr/>
          </a:p>
          <a:p>
            <a:r>
              <a:t>Later on, we'll go into more detailed discussion about some of the most commonly used Pipeline steps.</a:t>
            </a:r>
          </a:p>
        </p:txBody>
      </p:sp>
    </p:spTree>
    <p:extLst>
      <p:ext uri="{BB962C8B-B14F-4D97-AF65-F5344CB8AC3E}">
        <p14:creationId xmlns:p14="http://schemas.microsoft.com/office/powerpoint/2010/main" val="286825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7" name="Shape 4377"/>
          <p:cNvSpPr>
            <a:spLocks noGrp="1" noRot="1" noChangeAspect="1"/>
          </p:cNvSpPr>
          <p:nvPr>
            <p:ph type="sldImg"/>
          </p:nvPr>
        </p:nvSpPr>
        <p:spPr>
          <a:prstGeom prst="rect">
            <a:avLst/>
          </a:prstGeom>
        </p:spPr>
        <p:txBody>
          <a:bodyPr/>
          <a:lstStyle/>
          <a:p>
            <a:endParaRPr/>
          </a:p>
        </p:txBody>
      </p:sp>
      <p:sp>
        <p:nvSpPr>
          <p:cNvPr id="4378" name="Shape 4378"/>
          <p:cNvSpPr>
            <a:spLocks noGrp="1"/>
          </p:cNvSpPr>
          <p:nvPr>
            <p:ph type="body" sz="quarter" idx="1"/>
          </p:nvPr>
        </p:nvSpPr>
        <p:spPr>
          <a:prstGeom prst="rect">
            <a:avLst/>
          </a:prstGeom>
        </p:spPr>
        <p:txBody>
          <a:bodyPr/>
          <a:lstStyle/>
          <a:p>
            <a:r>
              <a:t>“node” doesn’t exist in Groovy – it is a DSL</a:t>
            </a:r>
          </a:p>
        </p:txBody>
      </p:sp>
    </p:spTree>
    <p:extLst>
      <p:ext uri="{BB962C8B-B14F-4D97-AF65-F5344CB8AC3E}">
        <p14:creationId xmlns:p14="http://schemas.microsoft.com/office/powerpoint/2010/main" val="171497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3" name="Shape 4383"/>
          <p:cNvSpPr>
            <a:spLocks noGrp="1" noRot="1" noChangeAspect="1"/>
          </p:cNvSpPr>
          <p:nvPr>
            <p:ph type="sldImg"/>
          </p:nvPr>
        </p:nvSpPr>
        <p:spPr>
          <a:prstGeom prst="rect">
            <a:avLst/>
          </a:prstGeom>
        </p:spPr>
        <p:txBody>
          <a:bodyPr/>
          <a:lstStyle/>
          <a:p>
            <a:endParaRPr/>
          </a:p>
        </p:txBody>
      </p:sp>
      <p:sp>
        <p:nvSpPr>
          <p:cNvPr id="4384" name="Shape 4384"/>
          <p:cNvSpPr>
            <a:spLocks noGrp="1"/>
          </p:cNvSpPr>
          <p:nvPr>
            <p:ph type="body" sz="quarter" idx="1"/>
          </p:nvPr>
        </p:nvSpPr>
        <p:spPr>
          <a:prstGeom prst="rect">
            <a:avLst/>
          </a:prstGeom>
        </p:spPr>
        <p:txBody>
          <a:bodyPr/>
          <a:lstStyle/>
          <a:p>
            <a:r>
              <a:t>First line of groovy script.</a:t>
            </a:r>
          </a:p>
          <a:p>
            <a:endParaRPr/>
          </a:p>
          <a:p>
            <a:r>
              <a:t>Using Groovy sandbox and this snippet generator makes this as easy as possible.</a:t>
            </a:r>
          </a:p>
        </p:txBody>
      </p:sp>
    </p:spTree>
    <p:extLst>
      <p:ext uri="{BB962C8B-B14F-4D97-AF65-F5344CB8AC3E}">
        <p14:creationId xmlns:p14="http://schemas.microsoft.com/office/powerpoint/2010/main" val="65062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9" name="Shape 4389"/>
          <p:cNvSpPr>
            <a:spLocks noGrp="1" noRot="1" noChangeAspect="1"/>
          </p:cNvSpPr>
          <p:nvPr>
            <p:ph type="sldImg"/>
          </p:nvPr>
        </p:nvSpPr>
        <p:spPr>
          <a:prstGeom prst="rect">
            <a:avLst/>
          </a:prstGeom>
        </p:spPr>
        <p:txBody>
          <a:bodyPr/>
          <a:lstStyle/>
          <a:p>
            <a:endParaRPr/>
          </a:p>
        </p:txBody>
      </p:sp>
      <p:sp>
        <p:nvSpPr>
          <p:cNvPr id="4390" name="Shape 4390"/>
          <p:cNvSpPr>
            <a:spLocks noGrp="1"/>
          </p:cNvSpPr>
          <p:nvPr>
            <p:ph type="body" sz="quarter" idx="1"/>
          </p:nvPr>
        </p:nvSpPr>
        <p:spPr>
          <a:prstGeom prst="rect">
            <a:avLst/>
          </a:prstGeom>
        </p:spPr>
        <p:txBody>
          <a:bodyPr/>
          <a:lstStyle/>
          <a:p>
            <a:r>
              <a:t>Snippet wiz creates the groovy for you</a:t>
            </a:r>
          </a:p>
        </p:txBody>
      </p:sp>
    </p:spTree>
    <p:extLst>
      <p:ext uri="{BB962C8B-B14F-4D97-AF65-F5344CB8AC3E}">
        <p14:creationId xmlns:p14="http://schemas.microsoft.com/office/powerpoint/2010/main" val="443992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0" name="Shape 4400"/>
          <p:cNvSpPr>
            <a:spLocks noGrp="1" noRot="1" noChangeAspect="1"/>
          </p:cNvSpPr>
          <p:nvPr>
            <p:ph type="sldImg"/>
          </p:nvPr>
        </p:nvSpPr>
        <p:spPr>
          <a:prstGeom prst="rect">
            <a:avLst/>
          </a:prstGeom>
        </p:spPr>
        <p:txBody>
          <a:bodyPr/>
          <a:lstStyle/>
          <a:p>
            <a:endParaRPr/>
          </a:p>
        </p:txBody>
      </p:sp>
      <p:sp>
        <p:nvSpPr>
          <p:cNvPr id="4401" name="Shape 4401"/>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p:txBody>
      </p:sp>
    </p:spTree>
    <p:extLst>
      <p:ext uri="{BB962C8B-B14F-4D97-AF65-F5344CB8AC3E}">
        <p14:creationId xmlns:p14="http://schemas.microsoft.com/office/powerpoint/2010/main" val="1822026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 name="Shape 4407"/>
          <p:cNvSpPr>
            <a:spLocks noGrp="1" noRot="1" noChangeAspect="1"/>
          </p:cNvSpPr>
          <p:nvPr>
            <p:ph type="sldImg"/>
          </p:nvPr>
        </p:nvSpPr>
        <p:spPr>
          <a:prstGeom prst="rect">
            <a:avLst/>
          </a:prstGeom>
        </p:spPr>
        <p:txBody>
          <a:bodyPr/>
          <a:lstStyle/>
          <a:p>
            <a:endParaRPr/>
          </a:p>
        </p:txBody>
      </p:sp>
      <p:sp>
        <p:nvSpPr>
          <p:cNvPr id="4408" name="Shape 4408"/>
          <p:cNvSpPr>
            <a:spLocks noGrp="1"/>
          </p:cNvSpPr>
          <p:nvPr>
            <p:ph type="body" sz="quarter" idx="1"/>
          </p:nvPr>
        </p:nvSpPr>
        <p:spPr>
          <a:prstGeom prst="rect">
            <a:avLst/>
          </a:prstGeom>
        </p:spPr>
        <p:txBody>
          <a:bodyPr/>
          <a:lstStyle/>
          <a:p>
            <a:r>
              <a:t>To reinforce today’s material we have a short exercise for you. </a:t>
            </a:r>
          </a:p>
          <a:p>
            <a:r>
              <a:t>Before our next session, please create a simple pipeline using the knowledge you obtained so far. Start by creating a new Pipeline job and explore the available steps through the Snippet Generator. Once you are familiar with the steps, create a simple pipeline from one of the projects you've been working with. Feel free to use the environment we set up earlier. Please note that only JDK and Git are installed. If you need some other tool (Maven, Gradle, NodeJS, and so on), you should first make sure that they are properly set up. As a alternative, you can do this exercise on your own Jenkins instance. In case you opt for this option, please note that the CloudBees Pipeline plugin needs to be installed. If, no the other hand, you are already using the CloudBees Jenkins Enterprise Edition, the plugin is already installed and you can start using it right away.</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1833441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2" name="Shape 4412"/>
          <p:cNvSpPr>
            <a:spLocks noGrp="1" noRot="1" noChangeAspect="1"/>
          </p:cNvSpPr>
          <p:nvPr>
            <p:ph type="sldImg"/>
          </p:nvPr>
        </p:nvSpPr>
        <p:spPr>
          <a:prstGeom prst="rect">
            <a:avLst/>
          </a:prstGeom>
        </p:spPr>
        <p:txBody>
          <a:bodyPr/>
          <a:lstStyle/>
          <a:p>
            <a:endParaRPr/>
          </a:p>
        </p:txBody>
      </p:sp>
      <p:sp>
        <p:nvSpPr>
          <p:cNvPr id="4413" name="Shape 4413"/>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40228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4" name="Shape 4284"/>
          <p:cNvSpPr>
            <a:spLocks noGrp="1" noRot="1" noChangeAspect="1"/>
          </p:cNvSpPr>
          <p:nvPr>
            <p:ph type="sldImg"/>
          </p:nvPr>
        </p:nvSpPr>
        <p:spPr>
          <a:prstGeom prst="rect">
            <a:avLst/>
          </a:prstGeom>
        </p:spPr>
        <p:txBody>
          <a:bodyPr/>
          <a:lstStyle/>
          <a:p>
            <a:endParaRPr/>
          </a:p>
        </p:txBody>
      </p:sp>
      <p:sp>
        <p:nvSpPr>
          <p:cNvPr id="4285" name="Shape 4285"/>
          <p:cNvSpPr>
            <a:spLocks noGrp="1"/>
          </p:cNvSpPr>
          <p:nvPr>
            <p:ph type="body" sz="quarter" idx="1"/>
          </p:nvPr>
        </p:nvSpPr>
        <p:spPr>
          <a:prstGeom prst="rect">
            <a:avLst/>
          </a:prstGeom>
        </p:spPr>
        <p:txBody>
          <a:bodyPr/>
          <a:lstStyle/>
          <a:p>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extLst>
      <p:ext uri="{BB962C8B-B14F-4D97-AF65-F5344CB8AC3E}">
        <p14:creationId xmlns:p14="http://schemas.microsoft.com/office/powerpoint/2010/main" val="210466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6" name="Shape 4416"/>
          <p:cNvSpPr>
            <a:spLocks noGrp="1" noRot="1" noChangeAspect="1"/>
          </p:cNvSpPr>
          <p:nvPr>
            <p:ph type="sldImg"/>
          </p:nvPr>
        </p:nvSpPr>
        <p:spPr>
          <a:prstGeom prst="rect">
            <a:avLst/>
          </a:prstGeom>
        </p:spPr>
        <p:txBody>
          <a:bodyPr/>
          <a:lstStyle/>
          <a:p>
            <a:endParaRPr/>
          </a:p>
        </p:txBody>
      </p:sp>
      <p:sp>
        <p:nvSpPr>
          <p:cNvPr id="4417" name="Shape 4417"/>
          <p:cNvSpPr>
            <a:spLocks noGrp="1"/>
          </p:cNvSpPr>
          <p:nvPr>
            <p:ph type="body" sz="quarter" idx="1"/>
          </p:nvPr>
        </p:nvSpPr>
        <p:spPr>
          <a:prstGeom prst="rect">
            <a:avLst/>
          </a:prstGeom>
        </p:spPr>
        <p:txBody>
          <a:bodyPr/>
          <a:lstStyle/>
          <a:p>
            <a:r>
              <a:t>Today we'll take a brake from the CloudBees Pipeline plugin and explore Docker and the tools around it.</a:t>
            </a:r>
          </a:p>
        </p:txBody>
      </p:sp>
    </p:spTree>
    <p:extLst>
      <p:ext uri="{BB962C8B-B14F-4D97-AF65-F5344CB8AC3E}">
        <p14:creationId xmlns:p14="http://schemas.microsoft.com/office/powerpoint/2010/main" val="981525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1" name="Shape 4421"/>
          <p:cNvSpPr>
            <a:spLocks noGrp="1" noRot="1" noChangeAspect="1"/>
          </p:cNvSpPr>
          <p:nvPr>
            <p:ph type="sldImg"/>
          </p:nvPr>
        </p:nvSpPr>
        <p:spPr>
          <a:prstGeom prst="rect">
            <a:avLst/>
          </a:prstGeom>
        </p:spPr>
        <p:txBody>
          <a:bodyPr/>
          <a:lstStyle/>
          <a:p>
            <a:endParaRPr/>
          </a:p>
        </p:txBody>
      </p:sp>
      <p:sp>
        <p:nvSpPr>
          <p:cNvPr id="4422" name="Shape 4422"/>
          <p:cNvSpPr>
            <a:spLocks noGrp="1"/>
          </p:cNvSpPr>
          <p:nvPr>
            <p:ph type="body" sz="quarter" idx="1"/>
          </p:nvPr>
        </p:nvSpPr>
        <p:spPr>
          <a:prstGeom prst="rect">
            <a:avLst/>
          </a:prstGeom>
        </p:spPr>
        <p:txBody>
          <a:bodyPr/>
          <a:lstStyle/>
          <a:p>
            <a:r>
              <a:t>The later part of today's training will be hands-on, so let's begin by creating the environment. We'll bring up the already familiar </a:t>
            </a:r>
            <a:r>
              <a:rPr i="1"/>
              <a:t>cje</a:t>
            </a:r>
            <a:r>
              <a:t> virtual machine and provision it with Docker and the tools we'll explore. Please run the commands presented on the screen. There is no need to wait until the second command finishes executing.</a:t>
            </a:r>
          </a:p>
        </p:txBody>
      </p:sp>
    </p:spTree>
    <p:extLst>
      <p:ext uri="{BB962C8B-B14F-4D97-AF65-F5344CB8AC3E}">
        <p14:creationId xmlns:p14="http://schemas.microsoft.com/office/powerpoint/2010/main" val="1678681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6" name="Shape 4426"/>
          <p:cNvSpPr>
            <a:spLocks noGrp="1" noRot="1" noChangeAspect="1"/>
          </p:cNvSpPr>
          <p:nvPr>
            <p:ph type="sldImg"/>
          </p:nvPr>
        </p:nvSpPr>
        <p:spPr>
          <a:prstGeom prst="rect">
            <a:avLst/>
          </a:prstGeom>
        </p:spPr>
        <p:txBody>
          <a:bodyPr/>
          <a:lstStyle/>
          <a:p>
            <a:endParaRPr/>
          </a:p>
        </p:txBody>
      </p:sp>
      <p:sp>
        <p:nvSpPr>
          <p:cNvPr id="4427" name="Shape 4427"/>
          <p:cNvSpPr>
            <a:spLocks noGrp="1"/>
          </p:cNvSpPr>
          <p:nvPr>
            <p:ph type="body" sz="quarter" idx="1"/>
          </p:nvPr>
        </p:nvSpPr>
        <p:spPr>
          <a:prstGeom prst="rect">
            <a:avLst/>
          </a:prstGeom>
        </p:spPr>
        <p:txBody>
          <a:bodyPr/>
          <a:lstStyle/>
          <a:p>
            <a:pPr>
              <a:defRPr b="1"/>
            </a:pPr>
            <a:r>
              <a:t>CD Pipeline</a:t>
            </a:r>
          </a:p>
          <a:p>
            <a:r>
              <a:t>We briefly explored the goals of a CD pipeline as a definition of a flow that defined the whole process, starting from SCM commit, through building and testing, all the way until deployment.</a:t>
            </a:r>
          </a:p>
          <a:p>
            <a:endParaRPr/>
          </a:p>
          <a:p>
            <a:pPr>
              <a:defRPr b="1"/>
            </a:pPr>
            <a:r>
              <a:t>Older solutions</a:t>
            </a:r>
          </a:p>
          <a:p>
            <a:r>
              <a:t>We continued discussing some of the older Jenkins solutions to this challenge and concluded that a real-world CD pipeline is way more complex than what those plugins can offer. The pipeline often requires complex and conditional logic, allocation and cleanup of resources, can involve human interaction, should be resumable in case of a failure, and so on. We also discussed the need to a balanced combination of code and visualisation of the pipeline.</a:t>
            </a:r>
          </a:p>
          <a:p>
            <a:endParaRPr/>
          </a:p>
          <a:p>
            <a:pPr>
              <a:defRPr b="1"/>
            </a:pPr>
            <a:r>
              <a:t>Build Flow plugin</a:t>
            </a:r>
          </a:p>
          <a:p>
            <a:r>
              <a:t>We could not begin the discussion of the CloudBees Pipeline plugin without mentioning the Build Flow plugin. It is, in a way, the predecessor of the CloudBees Pipeline plugin and uses similar concepts (Groovy, DSL, and so on). Even though it got wide adoption, it was considered only a proof of concept.</a:t>
            </a:r>
          </a:p>
          <a:p>
            <a:endParaRPr/>
          </a:p>
          <a:p>
            <a:pPr>
              <a:defRPr b="1"/>
            </a:pPr>
            <a:r>
              <a:t>CloudBees Pipeline Plugin</a:t>
            </a:r>
          </a:p>
          <a:p>
            <a:r>
              <a:t>CloudBees Pipeline plugin is an evolution of the CD concepts inside Jenkins and a response to ever changing needs of the industry. We went briefly through its major advantages and reasons behind its existence.</a:t>
            </a:r>
          </a:p>
          <a:p>
            <a:endParaRPr/>
          </a:p>
          <a:p>
            <a:pPr>
              <a:defRPr b="1"/>
            </a:pPr>
            <a:r>
              <a:t>Create Pipeline jobs</a:t>
            </a:r>
          </a:p>
          <a:p>
            <a:r>
              <a:t>We saw, briefly, how to create a new Pipeline job by implementing a simple echo running inside a slave with the </a:t>
            </a:r>
            <a:r>
              <a:rPr i="1"/>
              <a:t>cd</a:t>
            </a:r>
            <a:r>
              <a:t> label. The intention behind the example was only to give you a taste of what we'll explore in more details through the rest of the training.</a:t>
            </a:r>
          </a:p>
          <a:p>
            <a:endParaRPr/>
          </a:p>
          <a:p>
            <a:pPr>
              <a:defRPr b="1"/>
            </a:pPr>
            <a:r>
              <a:t>Use the Snippet Generator</a:t>
            </a:r>
          </a:p>
          <a:p>
            <a:r>
              <a:t>We used the Snippet Generator to help us create snippets of the Pipeline steps. It is a convenient way to explore the Pipeline DSL without having to memorise the syntax.</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2110930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4" name="Shape 4434"/>
          <p:cNvSpPr>
            <a:spLocks noGrp="1" noRot="1" noChangeAspect="1"/>
          </p:cNvSpPr>
          <p:nvPr>
            <p:ph type="sldImg"/>
          </p:nvPr>
        </p:nvSpPr>
        <p:spPr>
          <a:prstGeom prst="rect">
            <a:avLst/>
          </a:prstGeom>
        </p:spPr>
        <p:txBody>
          <a:bodyPr/>
          <a:lstStyle/>
          <a:p>
            <a:endParaRPr/>
          </a:p>
        </p:txBody>
      </p:sp>
      <p:sp>
        <p:nvSpPr>
          <p:cNvPr id="4435" name="Shape 4435"/>
          <p:cNvSpPr>
            <a:spLocks noGrp="1"/>
          </p:cNvSpPr>
          <p:nvPr>
            <p:ph type="body" sz="quarter" idx="1"/>
          </p:nvPr>
        </p:nvSpPr>
        <p:spPr>
          <a:prstGeom prst="rect">
            <a:avLst/>
          </a:prstGeom>
        </p:spPr>
        <p:txBody>
          <a:bodyPr/>
          <a:lstStyle/>
          <a:p>
            <a:pPr>
              <a:defRPr b="1"/>
            </a:pPr>
            <a:r>
              <a:t>Self-sufficient</a:t>
            </a:r>
          </a:p>
          <a:p>
            <a:r>
              <a:t>Traditional deployments would put an artifact into an existing node expecting that everything else is in place; the application server, configuration files, dependencies, and so on. Containers, on the other hand, contain everything our software needs. Each container should be self-sufficient. It should contain everything an application needs. That includes, but is not limited to, run-time dependencies, built artefacts (JARs, WARs, DLLs), application server, and so on.</a:t>
            </a:r>
          </a:p>
          <a:p>
            <a:endParaRPr/>
          </a:p>
          <a:p>
            <a:pPr>
              <a:defRPr b="1"/>
            </a:pPr>
            <a:r>
              <a:t>Isolated</a:t>
            </a:r>
          </a:p>
          <a:p>
            <a:r>
              <a:t>Each container runs in an isolated process thus making it more fault-tollerant, easier to deploy and more secure.</a:t>
            </a:r>
          </a:p>
          <a:p>
            <a:endParaRPr/>
          </a:p>
          <a:p>
            <a:pPr>
              <a:defRPr b="1"/>
            </a:pPr>
            <a:r>
              <a:t>Immutable</a:t>
            </a:r>
          </a:p>
          <a:p>
            <a:r>
              <a:t>Containers consist of a number of unchangeable images making them immutable thus avoiding differences that might between different environments. Applications packed inside containers behave exactly the same no matter whether they are deployed to developer laptop, staging server, or production.</a:t>
            </a:r>
          </a:p>
          <a:p>
            <a:endParaRPr/>
          </a:p>
          <a:p>
            <a:pPr>
              <a:defRPr b="1"/>
            </a:pPr>
            <a:r>
              <a:t>Reliable</a:t>
            </a:r>
          </a:p>
          <a:p>
            <a:r>
              <a:t>When isolation, self-sufficiency, and immutability are combined, the result is higher reliability.</a:t>
            </a:r>
          </a:p>
          <a:p>
            <a:endParaRPr/>
          </a:p>
          <a:p>
            <a:pPr>
              <a:defRPr b="1"/>
            </a:pPr>
            <a:r>
              <a:t>Scalable</a:t>
            </a:r>
          </a:p>
          <a:p>
            <a:r>
              <a:t>Since each container is immutable, scaling an application is much easier than when other packaging and deployment methods are used.</a:t>
            </a:r>
          </a:p>
        </p:txBody>
      </p:sp>
    </p:spTree>
    <p:extLst>
      <p:ext uri="{BB962C8B-B14F-4D97-AF65-F5344CB8AC3E}">
        <p14:creationId xmlns:p14="http://schemas.microsoft.com/office/powerpoint/2010/main" val="1973569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9" name="Shape 4439"/>
          <p:cNvSpPr>
            <a:spLocks noGrp="1" noRot="1" noChangeAspect="1"/>
          </p:cNvSpPr>
          <p:nvPr>
            <p:ph type="sldImg"/>
          </p:nvPr>
        </p:nvSpPr>
        <p:spPr>
          <a:prstGeom prst="rect">
            <a:avLst/>
          </a:prstGeom>
        </p:spPr>
        <p:txBody>
          <a:bodyPr/>
          <a:lstStyle/>
          <a:p>
            <a:endParaRPr/>
          </a:p>
        </p:txBody>
      </p:sp>
      <p:sp>
        <p:nvSpPr>
          <p:cNvPr id="4440" name="Shape 4440"/>
          <p:cNvSpPr>
            <a:spLocks noGrp="1"/>
          </p:cNvSpPr>
          <p:nvPr>
            <p:ph type="body" sz="quarter" idx="1"/>
          </p:nvPr>
        </p:nvSpPr>
        <p:spPr>
          <a:prstGeom prst="rect">
            <a:avLst/>
          </a:prstGeom>
        </p:spPr>
        <p:txBody>
          <a:bodyPr/>
          <a:lstStyle/>
          <a:p>
            <a:r>
              <a:t>A physical server running, for example, five virtual machines would have five operating systems in addition to a hypervisor that is more resource demanding than lxc. Five containers, on the other hand, share the operating system of the physical server and, where appropriate, binaries and libraries. As a result, containers are much more lightweight then VMs. That is not such a big difference with monolithic applications especially in cases when a single one would occupy the whole server. With microservices, this gain in resource utilization is very important considering that we might have tens or hundreds of them on a single physical server. Put in other words, a single physical server can host more containers than virtual machines.</a:t>
            </a:r>
          </a:p>
        </p:txBody>
      </p:sp>
    </p:spTree>
    <p:extLst>
      <p:ext uri="{BB962C8B-B14F-4D97-AF65-F5344CB8AC3E}">
        <p14:creationId xmlns:p14="http://schemas.microsoft.com/office/powerpoint/2010/main" val="18921290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 name="Shape 4444"/>
          <p:cNvSpPr>
            <a:spLocks noGrp="1" noRot="1" noChangeAspect="1"/>
          </p:cNvSpPr>
          <p:nvPr>
            <p:ph type="sldImg"/>
          </p:nvPr>
        </p:nvSpPr>
        <p:spPr>
          <a:prstGeom prst="rect">
            <a:avLst/>
          </a:prstGeom>
        </p:spPr>
        <p:txBody>
          <a:bodyPr/>
          <a:lstStyle/>
          <a:p>
            <a:endParaRPr/>
          </a:p>
        </p:txBody>
      </p:sp>
      <p:sp>
        <p:nvSpPr>
          <p:cNvPr id="4445" name="Shape 4445"/>
          <p:cNvSpPr>
            <a:spLocks noGrp="1"/>
          </p:cNvSpPr>
          <p:nvPr>
            <p:ph type="body" sz="quarter" idx="1"/>
          </p:nvPr>
        </p:nvSpPr>
        <p:spPr>
          <a:prstGeom prst="rect">
            <a:avLst/>
          </a:prstGeom>
        </p:spPr>
        <p:txBody>
          <a:bodyPr/>
          <a:lstStyle/>
          <a:p>
            <a:r>
              <a:t>Containers are self-sufficient bundles that contain everything we need (with the exception of the kernel), run in an isolated process and are immutable. Being self-sufficient means that a container commonly has the following components.</a:t>
            </a:r>
            <a:br/>
            <a:r>
              <a:t/>
            </a:r>
            <a:br/>
            <a:r>
              <a:t>* Runtime libraries (JDK, Python, or any other library required for the application to run)</a:t>
            </a:r>
            <a:br/>
            <a:r>
              <a:t>* Application server (Tomcat, nginx, and so on)</a:t>
            </a:r>
            <a:br/>
            <a:r>
              <a:t>* Database (preferably lightweight)</a:t>
            </a:r>
            <a:br/>
            <a:r>
              <a:t>* Artifacts (JAR, WAR, static files, and so on)</a:t>
            </a:r>
          </a:p>
        </p:txBody>
      </p:sp>
    </p:spTree>
    <p:extLst>
      <p:ext uri="{BB962C8B-B14F-4D97-AF65-F5344CB8AC3E}">
        <p14:creationId xmlns:p14="http://schemas.microsoft.com/office/powerpoint/2010/main" val="1075636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9" name="Shape 4449"/>
          <p:cNvSpPr>
            <a:spLocks noGrp="1" noRot="1" noChangeAspect="1"/>
          </p:cNvSpPr>
          <p:nvPr>
            <p:ph type="sldImg"/>
          </p:nvPr>
        </p:nvSpPr>
        <p:spPr>
          <a:prstGeom prst="rect">
            <a:avLst/>
          </a:prstGeom>
        </p:spPr>
        <p:txBody>
          <a:bodyPr/>
          <a:lstStyle/>
          <a:p>
            <a:endParaRPr/>
          </a:p>
        </p:txBody>
      </p:sp>
      <p:sp>
        <p:nvSpPr>
          <p:cNvPr id="4450" name="Shape 4450"/>
          <p:cNvSpPr>
            <a:spLocks noGrp="1"/>
          </p:cNvSpPr>
          <p:nvPr>
            <p:ph type="body" sz="quarter" idx="1"/>
          </p:nvPr>
        </p:nvSpPr>
        <p:spPr>
          <a:prstGeom prst="rect">
            <a:avLst/>
          </a:prstGeom>
        </p:spPr>
        <p:txBody>
          <a:bodyPr/>
          <a:lstStyle/>
          <a:p>
            <a:r>
              <a:t>Fully self-sufficient containers are the easiest way to deploy services but pose a few problems with scaling. If we'd like to scale such a container on multiple nodes in a cluster, we'd need to make sure that databases embedded into those containers are synchronized or that their data volumes are located on a shared drive. The first option often introduces unnecessary complexity while shared volumes might have a negative impact on performance. Alternative is to make containers almost self-sufficient by externalizing database into a separate container. In such a setting there would be two different containers per each service. One for the application and the other for the database. They would be linked (preferably through a proxy service). While such a combination slightly increases deployment complexity, it provides greater freedom when scaling. We can deploy multiple instances of the application container or several instances of the database depending performance testing results or increase in traffic. Finally, nothing prevents us to scale both if such a need arises.</a:t>
            </a:r>
          </a:p>
        </p:txBody>
      </p:sp>
    </p:spTree>
    <p:extLst>
      <p:ext uri="{BB962C8B-B14F-4D97-AF65-F5344CB8AC3E}">
        <p14:creationId xmlns:p14="http://schemas.microsoft.com/office/powerpoint/2010/main" val="703600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 name="Shape 4454"/>
          <p:cNvSpPr>
            <a:spLocks noGrp="1" noRot="1" noChangeAspect="1"/>
          </p:cNvSpPr>
          <p:nvPr>
            <p:ph type="sldImg"/>
          </p:nvPr>
        </p:nvSpPr>
        <p:spPr>
          <a:prstGeom prst="rect">
            <a:avLst/>
          </a:prstGeom>
        </p:spPr>
        <p:txBody>
          <a:bodyPr/>
          <a:lstStyle/>
          <a:p>
            <a:endParaRPr/>
          </a:p>
        </p:txBody>
      </p:sp>
      <p:sp>
        <p:nvSpPr>
          <p:cNvPr id="4455" name="Shape 4455"/>
          <p:cNvSpPr>
            <a:spLocks noGrp="1"/>
          </p:cNvSpPr>
          <p:nvPr>
            <p:ph type="body" sz="quarter" idx="1"/>
          </p:nvPr>
        </p:nvSpPr>
        <p:spPr>
          <a:prstGeom prst="rect">
            <a:avLst/>
          </a:prstGeom>
        </p:spPr>
        <p:txBody>
          <a:bodyPr/>
          <a:lstStyle/>
          <a:p>
            <a:pPr>
              <a:defRPr b="1"/>
            </a:pPr>
            <a:r>
              <a:t>Local development and testing</a:t>
            </a:r>
          </a:p>
          <a:p>
            <a:r>
              <a:t>Due to containers self-sufficiency and immutability, setting up local environment poses no effort, and the result is exactly the same no matter whether they are run on laptops or servers. Running a full application requires a single command through Docker CLI. A whole system can be defined in a single Docker Compose configuration reducing deployment of any number of services a breeze.</a:t>
            </a:r>
          </a:p>
          <a:p>
            <a:endParaRPr/>
          </a:p>
          <a:p>
            <a:pPr>
              <a:defRPr b="1"/>
            </a:pPr>
            <a:r>
              <a:t>Continuous integration, delivery, or deployment</a:t>
            </a:r>
          </a:p>
          <a:p>
            <a:r>
              <a:t>Since there is no need to provision environments (except Docker engine itself), CI/CD is much simplified especially setting up nodes where testing and building will be performed. Moreover, containers can be removed after they run so that no trace of them is left of the server. We can, for example, run a container with tests and remove it at the end. That would be equivalent to creating a new slave VM for each tests run and removing it at the end thus freeing resources for other tasks. The major difference is that running containers is much faster than creating and initialising VMs.</a:t>
            </a:r>
          </a:p>
          <a:p>
            <a:endParaRPr/>
          </a:p>
          <a:p>
            <a:pPr>
              <a:defRPr b="1"/>
            </a:pPr>
            <a:r>
              <a:t>Reliable and repeatable deployments</a:t>
            </a:r>
          </a:p>
          <a:p>
            <a:r>
              <a:t>Having a guarantee that a container will behave in the same way no matter the environment, deployments are more reliable since we know that the application tested in, for example, staging environment, will behave the same when deployed to production. We can use containers to deploy applications from development, through staging, all the way until production environments.</a:t>
            </a:r>
          </a:p>
        </p:txBody>
      </p:sp>
    </p:spTree>
    <p:extLst>
      <p:ext uri="{BB962C8B-B14F-4D97-AF65-F5344CB8AC3E}">
        <p14:creationId xmlns:p14="http://schemas.microsoft.com/office/powerpoint/2010/main" val="1372676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9" name="Shape 4459"/>
          <p:cNvSpPr>
            <a:spLocks noGrp="1" noRot="1" noChangeAspect="1"/>
          </p:cNvSpPr>
          <p:nvPr>
            <p:ph type="sldImg"/>
          </p:nvPr>
        </p:nvSpPr>
        <p:spPr>
          <a:prstGeom prst="rect">
            <a:avLst/>
          </a:prstGeom>
        </p:spPr>
        <p:txBody>
          <a:bodyPr/>
          <a:lstStyle/>
          <a:p>
            <a:endParaRPr/>
          </a:p>
        </p:txBody>
      </p:sp>
      <p:sp>
        <p:nvSpPr>
          <p:cNvPr id="4460" name="Shape 4460"/>
          <p:cNvSpPr>
            <a:spLocks noGrp="1"/>
          </p:cNvSpPr>
          <p:nvPr>
            <p:ph type="body" sz="quarter" idx="1"/>
          </p:nvPr>
        </p:nvSpPr>
        <p:spPr>
          <a:prstGeom prst="rect">
            <a:avLst/>
          </a:prstGeom>
        </p:spPr>
        <p:txBody>
          <a:bodyPr/>
          <a:lstStyle/>
          <a:p>
            <a:r>
              <a:t>A very big ecosystem has been created around Docker. New operating systems specialised in running containers have emerged. Two examples would be CoreOS and Rancher. We got both commercial and open source solutions to store containers, different toolkits to define containers, clustering and monitoring tools, software defined networking solutions, network storage, and so on. Today we'll focus on tools developed by Docker itself, namely, Docker Hub and Registry, Engine, Compose, Swarm, Machine and Kinematic.</a:t>
            </a:r>
          </a:p>
        </p:txBody>
      </p:sp>
    </p:spTree>
    <p:extLst>
      <p:ext uri="{BB962C8B-B14F-4D97-AF65-F5344CB8AC3E}">
        <p14:creationId xmlns:p14="http://schemas.microsoft.com/office/powerpoint/2010/main" val="162124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7" name="Shape 4467"/>
          <p:cNvSpPr>
            <a:spLocks noGrp="1" noRot="1" noChangeAspect="1"/>
          </p:cNvSpPr>
          <p:nvPr>
            <p:ph type="sldImg"/>
          </p:nvPr>
        </p:nvSpPr>
        <p:spPr>
          <a:prstGeom prst="rect">
            <a:avLst/>
          </a:prstGeom>
        </p:spPr>
        <p:txBody>
          <a:bodyPr/>
          <a:lstStyle/>
          <a:p>
            <a:endParaRPr/>
          </a:p>
        </p:txBody>
      </p:sp>
      <p:sp>
        <p:nvSpPr>
          <p:cNvPr id="4468" name="Shape 4468"/>
          <p:cNvSpPr>
            <a:spLocks noGrp="1"/>
          </p:cNvSpPr>
          <p:nvPr>
            <p:ph type="body" sz="quarter" idx="1"/>
          </p:nvPr>
        </p:nvSpPr>
        <p:spPr>
          <a:prstGeom prst="rect">
            <a:avLst/>
          </a:prstGeom>
        </p:spPr>
        <p:txBody>
          <a:bodyPr/>
          <a:lstStyle/>
          <a:p>
            <a:pPr>
              <a:defRPr b="1"/>
            </a:pPr>
            <a:r>
              <a:t>Docker Hub</a:t>
            </a:r>
          </a:p>
          <a:p>
            <a:r>
              <a:t>Docker Hub is a cloud hosted service from Docker that provides registry capabilities for public and private content. We can push our containers to it and pull it on any server that has the access to internet. Moreover, it is a very useful tool to find already pre-made containers. If you need MongoDB, NodeJS server, ElasticSearch, or almost any other remotely popular tool or application, chances are that you'll find at least one version in Docker Hub. For example, both Jenkins OS and CloudBees Jenkins Enterprise edition container are available in Docker. We can run them with a single </a:t>
            </a:r>
            <a:r>
              <a:rPr i="1"/>
              <a:t>docker run</a:t>
            </a:r>
            <a:r>
              <a:t> command. As you'll see, we'll use an example service prepared exclusively for this training and freely available in Docker Hub. Please note that Docker Hub allows both public and private accounts.</a:t>
            </a:r>
          </a:p>
          <a:p>
            <a:endParaRPr/>
          </a:p>
          <a:p>
            <a:pPr>
              <a:defRPr b="1"/>
            </a:pPr>
            <a:r>
              <a:t>Docker Registry</a:t>
            </a:r>
          </a:p>
          <a:p>
            <a:r>
              <a:t>Docker Registry is an open source application dedicated to the storage and distribution of your Docker images. Many companies do not want to store their containers in Docker Hub, and prefer using Docker Registry as an alternative. Functionally, it is very similar to Docker Hub. The major difference is that it can be hosted on-premise or in your private cloud. Bear in mind that, unlike Docker Hub, it does not have a UI and needs to be operated completely through its CLI.</a:t>
            </a:r>
          </a:p>
          <a:p>
            <a:endParaRPr/>
          </a:p>
          <a:p>
            <a:pPr>
              <a:defRPr b="1"/>
            </a:pPr>
            <a:r>
              <a:t>Docker Trusted Registry</a:t>
            </a:r>
          </a:p>
          <a:p>
            <a:r>
              <a:t>Docker Trusted Registry allows you to store and manage your Docker images on-premise or in your virtual private cloud to support security or regulatory compliance requirements in keeping data and applications your infrastructure. The solution is based on </a:t>
            </a:r>
            <a:r>
              <a:rPr i="1"/>
              <a:t>Docker Registry</a:t>
            </a:r>
            <a:r>
              <a:t> with additional features mostly related to security. It also features and UI that can be used to operate and monitor containers.</a:t>
            </a:r>
          </a:p>
          <a:p>
            <a:endParaRPr/>
          </a:p>
          <a:p>
            <a:r>
              <a:t>Shell we give it a try and see </a:t>
            </a:r>
            <a:r>
              <a:rPr i="1"/>
              <a:t>Docker Hub</a:t>
            </a:r>
            <a:r>
              <a:t> and </a:t>
            </a:r>
            <a:r>
              <a:rPr i="1"/>
              <a:t>Docker Registry</a:t>
            </a:r>
            <a:r>
              <a:t> in action?</a:t>
            </a:r>
          </a:p>
        </p:txBody>
      </p:sp>
    </p:spTree>
    <p:extLst>
      <p:ext uri="{BB962C8B-B14F-4D97-AF65-F5344CB8AC3E}">
        <p14:creationId xmlns:p14="http://schemas.microsoft.com/office/powerpoint/2010/main" val="181325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8" name="Shape 4288"/>
          <p:cNvSpPr>
            <a:spLocks noGrp="1" noRot="1" noChangeAspect="1"/>
          </p:cNvSpPr>
          <p:nvPr>
            <p:ph type="sldImg"/>
          </p:nvPr>
        </p:nvSpPr>
        <p:spPr>
          <a:prstGeom prst="rect">
            <a:avLst/>
          </a:prstGeom>
        </p:spPr>
        <p:txBody>
          <a:bodyPr/>
          <a:lstStyle/>
          <a:p>
            <a:endParaRPr/>
          </a:p>
        </p:txBody>
      </p:sp>
      <p:sp>
        <p:nvSpPr>
          <p:cNvPr id="4289" name="Shape 4289"/>
          <p:cNvSpPr>
            <a:spLocks noGrp="1"/>
          </p:cNvSpPr>
          <p:nvPr>
            <p:ph type="body" sz="quarter" idx="1"/>
          </p:nvPr>
        </p:nvSpPr>
        <p:spPr>
          <a:prstGeom prst="rect">
            <a:avLst/>
          </a:prstGeom>
        </p:spPr>
        <p:txBody>
          <a:bodyPr/>
          <a:lstStyle/>
          <a:p>
            <a:r>
              <a:t>The aim of the first day of the workshop is to introduce Pipeline on theoretical level (without hands-on). It will provide a short history of other plugins that led to development of the Pipeline, provide reasons for its existence, and an introduction to its syntax.</a:t>
            </a:r>
          </a:p>
        </p:txBody>
      </p:sp>
    </p:spTree>
    <p:extLst>
      <p:ext uri="{BB962C8B-B14F-4D97-AF65-F5344CB8AC3E}">
        <p14:creationId xmlns:p14="http://schemas.microsoft.com/office/powerpoint/2010/main" val="411184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3" name="Shape 4473"/>
          <p:cNvSpPr>
            <a:spLocks noGrp="1" noRot="1" noChangeAspect="1"/>
          </p:cNvSpPr>
          <p:nvPr>
            <p:ph type="sldImg"/>
          </p:nvPr>
        </p:nvSpPr>
        <p:spPr>
          <a:prstGeom prst="rect">
            <a:avLst/>
          </a:prstGeom>
        </p:spPr>
        <p:txBody>
          <a:bodyPr/>
          <a:lstStyle/>
          <a:p>
            <a:endParaRPr/>
          </a:p>
        </p:txBody>
      </p:sp>
      <p:sp>
        <p:nvSpPr>
          <p:cNvPr id="4474" name="Shape 4474"/>
          <p:cNvSpPr>
            <a:spLocks noGrp="1"/>
          </p:cNvSpPr>
          <p:nvPr>
            <p:ph type="body" sz="quarter" idx="1"/>
          </p:nvPr>
        </p:nvSpPr>
        <p:spPr>
          <a:prstGeom prst="rect">
            <a:avLst/>
          </a:prstGeom>
        </p:spPr>
        <p:txBody>
          <a:bodyPr/>
          <a:lstStyle/>
          <a:p>
            <a:pPr>
              <a:defRPr b="1"/>
            </a:pPr>
            <a:r>
              <a:t>$ vagrant ssh cje</a:t>
            </a:r>
          </a:p>
          <a:p>
            <a:r>
              <a:t>We'll start by entering into the VM we prepared for this training.</a:t>
            </a:r>
          </a:p>
          <a:p>
            <a:endParaRPr/>
          </a:p>
          <a:p>
            <a:pPr>
              <a:defRPr b="1"/>
            </a:pPr>
            <a:r>
              <a:t>$ write "Pull the container from Docker Hub"</a:t>
            </a:r>
          </a:p>
          <a:p>
            <a:pPr>
              <a:defRPr b="1"/>
            </a:pPr>
            <a:r>
              <a:t>$ docker pull cloudbees/training-books-ms-tests</a:t>
            </a:r>
          </a:p>
          <a:p>
            <a:r>
              <a:t>Next, we'll pull a sample service from Docker Hub. The container was pushed to the public account and is freely available for pulling without any credentials. In order to save some time and not risk with slow internet connection, the image we are about to pull has already been preloaded inside the VM. As a result, you'll see </a:t>
            </a:r>
            <a:r>
              <a:rPr i="1"/>
              <a:t>Status: Image is up to date for cloudbees/training-books-ms-tests</a:t>
            </a:r>
            <a:r>
              <a:t> message. This shows another great Docker feature. Each container consists of multiple images. When you pull a container, only those images that have been modified will be downloaded thus saving time.</a:t>
            </a:r>
          </a:p>
          <a:p>
            <a:endParaRPr/>
          </a:p>
          <a:p>
            <a:pPr>
              <a:defRPr b="1"/>
            </a:pPr>
            <a:r>
              <a:t>$ write "Tag the container for private registry"</a:t>
            </a:r>
          </a:p>
          <a:p>
            <a:pPr>
              <a:defRPr b="1"/>
            </a:pPr>
            <a:r>
              <a:t>$ docker tag -f cloudbees/training-books-ms-tests \</a:t>
            </a:r>
          </a:p>
          <a:p>
            <a:pPr>
              <a:defRPr b="1"/>
            </a:pPr>
            <a:r>
              <a:t>    10.100.198.200:5000/training-books-ms-tests</a:t>
            </a:r>
          </a:p>
          <a:p>
            <a:r>
              <a:t>Now that we have the container pulled into the VM, we can see the other solution for storing and retrieving containers. We'll push the image we pulled form Docker Hub into Registry running locally. Actually, we do not have any other option since I am not willing to share my Docker Hub credentials. Without them, you would not be able to push a new version to Docker Hub. Pushing to the private registry relies on the naming convention. If the name of the container is prefixed with the IP and the port of the private registry, when </a:t>
            </a:r>
            <a:r>
              <a:rPr i="1"/>
              <a:t>docker </a:t>
            </a:r>
            <a:r>
              <a:t>push is run, Docker Engine will send it to the specified address. In other words, pushing </a:t>
            </a:r>
            <a:r>
              <a:rPr i="1"/>
              <a:t>cloudbees/training-books-ms-tests</a:t>
            </a:r>
            <a:r>
              <a:t> would result in that container stored in Docker Hub. On the other hand, if we change the name of the container to </a:t>
            </a:r>
            <a:r>
              <a:rPr i="1"/>
              <a:t>10.100.198.200:5000/training-books-ms-tests</a:t>
            </a:r>
            <a:r>
              <a:t>, Docker Engine will store it in our private registry located in the specified IP and port. To accomplish this, we can use the </a:t>
            </a:r>
            <a:r>
              <a:rPr i="1"/>
              <a:t>tag</a:t>
            </a:r>
            <a:r>
              <a:t> command specifying the source container name followed by the new tag.</a:t>
            </a:r>
          </a:p>
          <a:p>
            <a:endParaRPr/>
          </a:p>
          <a:p>
            <a:pPr>
              <a:defRPr b="1"/>
            </a:pPr>
            <a:r>
              <a:t>$ write "Push the container to private registry"</a:t>
            </a:r>
          </a:p>
          <a:p>
            <a:pPr>
              <a:defRPr b="1"/>
            </a:pPr>
            <a:r>
              <a:t>$ docker push 10.100.198.200:5000/training-books-ms-tests</a:t>
            </a:r>
          </a:p>
          <a:p>
            <a:r>
              <a:t>Now that we have our container properly tagged with our registry IP and port, we can push it. You'll notice that Docker Engine listed quite a few images that form this container. The status of each of them is </a:t>
            </a:r>
            <a:r>
              <a:rPr i="1"/>
              <a:t>Image already exists</a:t>
            </a:r>
            <a:r>
              <a:t>. Again, we tried to save some time so pushing to the registry was part of the pre-load script we run as part of the preparation for this training. This was an useful demonstration that Docker Engine monitors each image separately and pushes only those that changed.</a:t>
            </a:r>
          </a:p>
          <a:p>
            <a:endParaRPr/>
          </a:p>
          <a:p>
            <a:pPr>
              <a:defRPr b="1"/>
            </a:pPr>
            <a:r>
              <a:t>$ write "The container can now be pulled from any server"</a:t>
            </a:r>
          </a:p>
          <a:p>
            <a:endParaRPr/>
          </a:p>
          <a:p>
            <a:r>
              <a:t>We mentioned Docker Engine a couple of times and used few of its commands in conjunction with Docker Hub and Private Registry for pulling, tagging, and pushing. Let's discuss it in more detail.</a:t>
            </a:r>
          </a:p>
        </p:txBody>
      </p:sp>
    </p:spTree>
    <p:extLst>
      <p:ext uri="{BB962C8B-B14F-4D97-AF65-F5344CB8AC3E}">
        <p14:creationId xmlns:p14="http://schemas.microsoft.com/office/powerpoint/2010/main" val="477678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9" name="Shape 4479"/>
          <p:cNvSpPr>
            <a:spLocks noGrp="1" noRot="1" noChangeAspect="1"/>
          </p:cNvSpPr>
          <p:nvPr>
            <p:ph type="sldImg"/>
          </p:nvPr>
        </p:nvSpPr>
        <p:spPr>
          <a:prstGeom prst="rect">
            <a:avLst/>
          </a:prstGeom>
        </p:spPr>
        <p:txBody>
          <a:bodyPr/>
          <a:lstStyle/>
          <a:p>
            <a:endParaRPr/>
          </a:p>
        </p:txBody>
      </p:sp>
      <p:sp>
        <p:nvSpPr>
          <p:cNvPr id="4480" name="Shape 4480"/>
          <p:cNvSpPr>
            <a:spLocks noGrp="1"/>
          </p:cNvSpPr>
          <p:nvPr>
            <p:ph type="body" sz="quarter" idx="1"/>
          </p:nvPr>
        </p:nvSpPr>
        <p:spPr>
          <a:prstGeom prst="rect">
            <a:avLst/>
          </a:prstGeom>
        </p:spPr>
        <p:txBody>
          <a:bodyPr/>
          <a:lstStyle/>
          <a:p>
            <a:r>
              <a:t>Docker Engine is a lightweight runtime and robust tooling that builds and runs Docker containers. Even though this was the official definition, Docker Engine does much more than that. It can run, pull, and push containers, create software defined network, manage volumes located on the host or network drives, and so on. Going through all the commands would require a much more time than what we have, so we'll focus on a few most common examples and the syntax behind them. Please note that tomorrow we'll combine Docker with Jenkins Pipeline. That will give us opportunity to explore both in more depth. Today, we'll focus on Docker alone.</a:t>
            </a:r>
          </a:p>
        </p:txBody>
      </p:sp>
    </p:spTree>
    <p:extLst>
      <p:ext uri="{BB962C8B-B14F-4D97-AF65-F5344CB8AC3E}">
        <p14:creationId xmlns:p14="http://schemas.microsoft.com/office/powerpoint/2010/main" val="10543241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 name="Shape 4485"/>
          <p:cNvSpPr>
            <a:spLocks noGrp="1" noRot="1" noChangeAspect="1"/>
          </p:cNvSpPr>
          <p:nvPr>
            <p:ph type="sldImg"/>
          </p:nvPr>
        </p:nvSpPr>
        <p:spPr>
          <a:prstGeom prst="rect">
            <a:avLst/>
          </a:prstGeom>
        </p:spPr>
        <p:txBody>
          <a:bodyPr/>
          <a:lstStyle/>
          <a:p>
            <a:endParaRPr/>
          </a:p>
        </p:txBody>
      </p:sp>
      <p:sp>
        <p:nvSpPr>
          <p:cNvPr id="4486" name="Shape 4486"/>
          <p:cNvSpPr>
            <a:spLocks noGrp="1"/>
          </p:cNvSpPr>
          <p:nvPr>
            <p:ph type="body" sz="quarter" idx="1"/>
          </p:nvPr>
        </p:nvSpPr>
        <p:spPr>
          <a:prstGeom prst="rect">
            <a:avLst/>
          </a:prstGeom>
        </p:spPr>
        <p:txBody>
          <a:bodyPr/>
          <a:lstStyle/>
          <a:p>
            <a:pPr>
              <a:defRPr b="1"/>
            </a:pPr>
            <a:r>
              <a:t>$ write "Running Tests Inside Containers"</a:t>
            </a:r>
          </a:p>
          <a:p>
            <a:pPr>
              <a:defRPr b="1"/>
            </a:pPr>
            <a:endParaRPr/>
          </a:p>
          <a:p>
            <a:pPr>
              <a:defRPr b="1"/>
            </a:pPr>
            <a:r>
              <a:t>$ write "Enter the source code directory"</a:t>
            </a:r>
          </a:p>
          <a:p>
            <a:pPr>
              <a:defRPr b="1"/>
            </a:pPr>
            <a:r>
              <a:t>$ cd ~/training-books-ms</a:t>
            </a:r>
          </a:p>
          <a:p>
            <a:r>
              <a:t>Let's enter the training-books-ms directory. It contains the source code of the container we already pulled from Docker Hub.</a:t>
            </a:r>
          </a:p>
          <a:p>
            <a:endParaRPr/>
          </a:p>
          <a:p>
            <a:pPr>
              <a:defRPr b="1"/>
            </a:pPr>
            <a:r>
              <a:t>$ write "Run tests and build a JAR"</a:t>
            </a:r>
          </a:p>
          <a:p>
            <a:pPr>
              <a:defRPr b="1"/>
            </a:pPr>
            <a:r>
              <a:t>$ docker run -it --rm \</a:t>
            </a:r>
          </a:p>
          <a:p>
            <a:pPr>
              <a:defRPr b="1"/>
            </a:pPr>
            <a:r>
              <a:t>    -v $PWD/client/components:/source/client/components \</a:t>
            </a:r>
          </a:p>
          <a:p>
            <a:pPr>
              <a:defRPr b="1"/>
            </a:pPr>
            <a:r>
              <a:t>    -v $PWD/client/test:/source/client/test \</a:t>
            </a:r>
          </a:p>
          <a:p>
            <a:pPr>
              <a:defRPr b="1"/>
            </a:pPr>
            <a:r>
              <a:t>    -v $PWD/src:/source/src \</a:t>
            </a:r>
          </a:p>
          <a:p>
            <a:pPr>
              <a:defRPr b="1"/>
            </a:pPr>
            <a:r>
              <a:t>    -v $PWD/target/scala-2.10:/source/target/scala-2.10 \</a:t>
            </a:r>
          </a:p>
          <a:p>
            <a:pPr>
              <a:defRPr b="1"/>
            </a:pPr>
            <a:r>
              <a:t>    --env TEST_TYPE=all \</a:t>
            </a:r>
          </a:p>
          <a:p>
            <a:pPr>
              <a:defRPr b="1"/>
            </a:pPr>
            <a:r>
              <a:t>    10.100.198.200:5000/training-books-ms-tests</a:t>
            </a:r>
          </a:p>
          <a:p>
            <a:r>
              <a:t>We are (or strive to become) experienced programmers. Important part of developing a service or an application are tests. Besides, it is hardly possible to create a continuous delivery pipeline without tests. Let me give you a short background of this service. It is a micro service containing both front-end and back-end. The service is part of a bigger system dedicated to selling stuff online. This particular micro service is in charge of retrieving and administrating books. Its goal is to provide web components that can be embedded into a Web site as well as back-end API that those components or a third party can invoke. Back-end is written with Scala with Spray and the front-end web components with Polymer JS library. On top of all that, it stores data in a MongoDB. Front-end tests should run in Chrome and Firefox, while back-end tests need a fresh instance of MongoDB. The complete list of everything needed for this service to be properly tested is as follows. MongoDB, NodeJS, Git, SBT, FireFox, Chrome, Scala, Gulp, Bower... Since my memory does not serve me that well any more, there might be few more things I forgot. How much time do you think we would need to setup all those frameworks and tools on a new environment (probably Jenkins slave)? If that environment would be used for other things as well, how much headache we would have due to conflicts with the tools required by other services? Docker solves this, and many other things, by packaging everything in a container isolated from the rest of the environment. The server we are using, has only Docker and JDK installed (later is required for Jenkins slaves). You will find none of the tools we mentioned. Everything is inside the container we pulled. Let's recap the goal of the command we are about to run. It should:</a:t>
            </a:r>
          </a:p>
          <a:p>
            <a:pPr marL="160421" indent="-160421">
              <a:buSzPct val="100000"/>
              <a:buAutoNum type="arabicPeriod"/>
            </a:pPr>
            <a:r>
              <a:t>Run Mongo DB</a:t>
            </a:r>
          </a:p>
          <a:p>
            <a:pPr marL="160421" indent="-160421">
              <a:buSzPct val="100000"/>
              <a:buAutoNum type="arabicPeriod"/>
            </a:pPr>
            <a:r>
              <a:t>Run Back-end tests</a:t>
            </a:r>
          </a:p>
          <a:p>
            <a:pPr marL="160421" indent="-160421">
              <a:buSzPct val="100000"/>
              <a:buAutoNum type="arabicPeriod"/>
            </a:pPr>
            <a:r>
              <a:t>Shut down Mongo DB</a:t>
            </a:r>
          </a:p>
          <a:p>
            <a:pPr marL="160421" indent="-160421">
              <a:buSzPct val="100000"/>
              <a:buAutoNum type="arabicPeriod"/>
            </a:pPr>
            <a:r>
              <a:t>Run front-end tests using FireFox (optionally it can use Chrome as well since it is already inside the container)</a:t>
            </a:r>
          </a:p>
          <a:p>
            <a:pPr marL="160421" indent="-160421">
              <a:buSzPct val="100000"/>
              <a:buAutoNum type="arabicPeriod"/>
            </a:pPr>
            <a:r>
              <a:t>Compile the code</a:t>
            </a:r>
          </a:p>
          <a:p>
            <a:endParaRPr/>
          </a:p>
          <a:p>
            <a:r>
              <a:t>Please execute the command you see on the screen and we'll discuss the arguments while it is running. [MAKE SURE TO COMMENT WHAT IS HAPPENING ON THE SCREEN]</a:t>
            </a:r>
          </a:p>
          <a:p>
            <a:pPr marL="160421" indent="-160421">
              <a:buSzPct val="100000"/>
              <a:buAutoNum type="arabicPeriod"/>
            </a:pPr>
            <a:r>
              <a:t>-it: Makes the container interactive with a terminal.</a:t>
            </a:r>
          </a:p>
          <a:p>
            <a:pPr marL="160421" indent="-160421">
              <a:buSzPct val="100000"/>
              <a:buAutoNum type="arabicPeriod"/>
            </a:pPr>
            <a:r>
              <a:t>--rm: Removes the container when the process running inside it is finished. In other words, once the command is finished, there will be no trace of the container we run and resources will be freed for other tasks.</a:t>
            </a:r>
          </a:p>
          <a:p>
            <a:pPr marL="160421" indent="-160421">
              <a:buSzPct val="100000"/>
              <a:buAutoNum type="arabicPeriod"/>
            </a:pPr>
            <a:r>
              <a:t>-v: Mounts a volume between the host and the container. In this case, we're using it to mount the source code directories inside the container and, at the same time, to have the resulting JAR available.</a:t>
            </a:r>
          </a:p>
          <a:p>
            <a:pPr marL="160421" indent="-160421">
              <a:buSzPct val="100000"/>
              <a:buAutoNum type="arabicPeriod"/>
            </a:pPr>
            <a:r>
              <a:t>--env: Sets environment variables. In this case, we're using it to tell the code what type of tests to run.</a:t>
            </a:r>
          </a:p>
          <a:p>
            <a:endParaRPr/>
          </a:p>
          <a:p>
            <a:pPr>
              <a:defRPr b="1"/>
            </a:pPr>
            <a:r>
              <a:t>$ write "List directory contents"</a:t>
            </a:r>
          </a:p>
          <a:p>
            <a:pPr>
              <a:defRPr b="1"/>
            </a:pPr>
            <a:r>
              <a:t>$ ll target/scala-2.10/</a:t>
            </a:r>
          </a:p>
          <a:p>
            <a:r>
              <a:t>Let's take a look whether the JAR was indeed created. If everything went as expected, we should have it inside the </a:t>
            </a:r>
            <a:r>
              <a:rPr i="1"/>
              <a:t>target/scala-2.10</a:t>
            </a:r>
            <a:r>
              <a:t> directory. [RUN THE COMMAND]. Indeed, the </a:t>
            </a:r>
            <a:r>
              <a:rPr i="1"/>
              <a:t>books-ms-assembly-1.0.jar</a:t>
            </a:r>
            <a:r>
              <a:t> is there. All our tests run successfully and the JAR has been created.</a:t>
            </a:r>
          </a:p>
          <a:p>
            <a:endParaRPr/>
          </a:p>
          <a:p>
            <a:pPr>
              <a:defRPr b="1"/>
            </a:pPr>
            <a:r>
              <a:t>$ write "List Docker processes"</a:t>
            </a:r>
          </a:p>
          <a:p>
            <a:pPr>
              <a:defRPr b="1"/>
            </a:pPr>
            <a:r>
              <a:t>$ docker ps -a | grep books</a:t>
            </a:r>
          </a:p>
          <a:p>
            <a:r>
              <a:t>Let's list all Docker processes and see what happened with the </a:t>
            </a:r>
            <a:r>
              <a:rPr i="1"/>
              <a:t>training-books-ms-tests</a:t>
            </a:r>
            <a:r>
              <a:t> container</a:t>
            </a:r>
            <a:r>
              <a:rPr i="1"/>
              <a:t>. </a:t>
            </a:r>
            <a:r>
              <a:t>and demonstrate that the container is completely gone as if it never existed. [RUN THE COMMAND]. As you can see, there is no trace of the container we run.</a:t>
            </a:r>
          </a:p>
          <a:p>
            <a:endParaRPr/>
          </a:p>
          <a:p>
            <a:pPr>
              <a:defRPr b="1"/>
            </a:pPr>
            <a:r>
              <a:t>$ write "The container is gone, code has been tested, and the JAR was built"</a:t>
            </a:r>
          </a:p>
          <a:p>
            <a:pPr>
              <a:defRPr b="1"/>
            </a:pPr>
            <a:endParaRPr/>
          </a:p>
          <a:p>
            <a:r>
              <a:t>You will probably agree with me that the </a:t>
            </a:r>
            <a:r>
              <a:rPr i="1"/>
              <a:t>docker run</a:t>
            </a:r>
            <a:r>
              <a:t> command was too long. It would be close to impossible to remember all those arguments. How can we fix that? We could, for example, create a Shell script </a:t>
            </a:r>
            <a:r>
              <a:rPr i="1"/>
              <a:t>run_tests.sh</a:t>
            </a:r>
            <a:r>
              <a:t>. While that is a viable solution, there is a better one. We can use </a:t>
            </a:r>
            <a:r>
              <a:rPr i="1"/>
              <a:t>Docker Compose</a:t>
            </a:r>
            <a:r>
              <a:t>. However, I'm jumping in front of myself. Let us first explore a few more Docker commands.</a:t>
            </a:r>
          </a:p>
        </p:txBody>
      </p:sp>
    </p:spTree>
    <p:extLst>
      <p:ext uri="{BB962C8B-B14F-4D97-AF65-F5344CB8AC3E}">
        <p14:creationId xmlns:p14="http://schemas.microsoft.com/office/powerpoint/2010/main" val="1138686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1" name="Shape 4491"/>
          <p:cNvSpPr>
            <a:spLocks noGrp="1" noRot="1" noChangeAspect="1"/>
          </p:cNvSpPr>
          <p:nvPr>
            <p:ph type="sldImg"/>
          </p:nvPr>
        </p:nvSpPr>
        <p:spPr>
          <a:prstGeom prst="rect">
            <a:avLst/>
          </a:prstGeom>
        </p:spPr>
        <p:txBody>
          <a:bodyPr/>
          <a:lstStyle/>
          <a:p>
            <a:endParaRPr/>
          </a:p>
        </p:txBody>
      </p:sp>
      <p:sp>
        <p:nvSpPr>
          <p:cNvPr id="4492" name="Shape 4492"/>
          <p:cNvSpPr>
            <a:spLocks noGrp="1"/>
          </p:cNvSpPr>
          <p:nvPr>
            <p:ph type="body" sz="quarter" idx="1"/>
          </p:nvPr>
        </p:nvSpPr>
        <p:spPr>
          <a:prstGeom prst="rect">
            <a:avLst/>
          </a:prstGeom>
        </p:spPr>
        <p:txBody>
          <a:bodyPr/>
          <a:lstStyle/>
          <a:p>
            <a:pPr>
              <a:defRPr b="1"/>
            </a:pPr>
            <a:r>
              <a:t>$ write "Building Containers and Pushing Them to the Private Registry"</a:t>
            </a:r>
          </a:p>
          <a:p>
            <a:pPr>
              <a:defRPr b="1"/>
            </a:pPr>
            <a:endParaRPr/>
          </a:p>
          <a:p>
            <a:pPr>
              <a:defRPr b="1"/>
            </a:pPr>
            <a:r>
              <a:t>$ write "Inspect Dockerfile"</a:t>
            </a:r>
          </a:p>
          <a:p>
            <a:pPr>
              <a:defRPr b="1"/>
            </a:pPr>
            <a:r>
              <a:t>$ cat Dockerfile</a:t>
            </a:r>
          </a:p>
          <a:p>
            <a:r>
              <a:t>Let's take a look at </a:t>
            </a:r>
            <a:r>
              <a:rPr i="1"/>
              <a:t>Dockerfile</a:t>
            </a:r>
            <a:r>
              <a:t>. It contains the full definition Docker requires to build the container. Let's take a look at it. [EXECUTE THE COMMAND]</a:t>
            </a:r>
          </a:p>
          <a:p>
            <a:pPr>
              <a:defRPr i="1"/>
            </a:pPr>
            <a:endParaRPr/>
          </a:p>
          <a:p>
            <a:pPr>
              <a:defRPr i="1"/>
            </a:pPr>
            <a:r>
              <a:t>FROM debian:jessie</a:t>
            </a:r>
          </a:p>
          <a:p>
            <a:r>
              <a:t>FROM: Tells Docker what to use as a base image (in this case Debian). Explain that it is not a full Debian distribution but the absolute minimum for the rest of the instructions to run (for example apt-get). Docker uses host kernel so there is no need for the full Linux OS inside a container.</a:t>
            </a:r>
          </a:p>
          <a:p>
            <a:pPr>
              <a:defRPr i="1"/>
            </a:pPr>
            <a:endParaRPr/>
          </a:p>
          <a:p>
            <a:pPr>
              <a:defRPr i="1"/>
            </a:pPr>
            <a:r>
              <a:t>MAINTAINER Viktor Farcic "viktor@farcic.com"</a:t>
            </a:r>
          </a:p>
          <a:p>
            <a:r>
              <a:t>MAINTAINER is for informational purposes only.</a:t>
            </a:r>
          </a:p>
          <a:p>
            <a:pPr>
              <a:defRPr i="1"/>
            </a:pPr>
            <a:r>
              <a:t>RUN apt-get update &amp;&amp; \</a:t>
            </a:r>
          </a:p>
          <a:p>
            <a:pPr>
              <a:defRPr i="1"/>
            </a:pPr>
            <a:r>
              <a:t>    apt-get install -y --force-yes --no-install-recommends openjdk-7-jdk &amp;&amp; \</a:t>
            </a:r>
          </a:p>
          <a:p>
            <a:pPr>
              <a:defRPr i="1"/>
            </a:pPr>
            <a:r>
              <a:t>    apt-get clean &amp;&amp; \</a:t>
            </a:r>
          </a:p>
          <a:p>
            <a:pPr>
              <a:defRPr i="1"/>
            </a:pPr>
            <a:r>
              <a:t>    rm -rf /var/lib/apt/lists/*</a:t>
            </a:r>
          </a:p>
          <a:p>
            <a:r>
              <a:t>RUN executes a command in the same way we'd run it through shell. In this case, it updates the system, installs JDK7, and, finally, performs some cleanup. Please note that multiple commands were specified. While we could have split it into several RUNs, using this syntax keeps the container small. Since each instruction is converted into a separate immutable image, if we did use multiple RUNs, deleting files with </a:t>
            </a:r>
            <a:r>
              <a:rPr i="1"/>
              <a:t>rm</a:t>
            </a:r>
            <a:r>
              <a:t> would have no effect of the container size. The </a:t>
            </a:r>
            <a:r>
              <a:rPr i="1"/>
              <a:t>apt-get update </a:t>
            </a:r>
            <a:r>
              <a:t>would generate an image and </a:t>
            </a:r>
            <a:r>
              <a:rPr i="1"/>
              <a:t>rm</a:t>
            </a:r>
            <a:r>
              <a:t> would create another.</a:t>
            </a:r>
          </a:p>
          <a:p>
            <a:endParaRPr/>
          </a:p>
          <a:p>
            <a:pPr>
              <a:defRPr i="1"/>
            </a:pPr>
            <a:r>
              <a:t>ENV DB_DBNAME books</a:t>
            </a:r>
          </a:p>
          <a:p>
            <a:pPr>
              <a:defRPr i="1"/>
            </a:pPr>
            <a:r>
              <a:t>ENV DB_COLLECTION books</a:t>
            </a:r>
          </a:p>
          <a:p>
            <a:pPr>
              <a:defRPr i="1"/>
            </a:pPr>
            <a:r>
              <a:t>ENV DB_HOST localhost</a:t>
            </a:r>
          </a:p>
          <a:p>
            <a:r>
              <a:t>ENV sets environment variables. In this case, we are creating several that will be used by the service. Those are default values that can be changed at runtime. Please note that environment variables are a preferred way to pass some custom values to a container. Alternative would be to expose a directory inside the container and inject parameter files. This alternative would jeopardise immutability and complicate deployments.</a:t>
            </a:r>
          </a:p>
          <a:p>
            <a:endParaRPr/>
          </a:p>
          <a:p>
            <a:pPr>
              <a:defRPr i="1"/>
            </a:pPr>
            <a:r>
              <a:t>COPY run.sh /run.sh</a:t>
            </a:r>
          </a:p>
          <a:p>
            <a:pPr>
              <a:defRPr i="1"/>
            </a:pPr>
            <a:r>
              <a:t>RUN chmod +x /run.sh</a:t>
            </a:r>
          </a:p>
          <a:p>
            <a:r>
              <a:t>The COPY command copies a file or a directory from the host to the container image.  In this case, we are copying the script from the source code to the container, and changing its permissions.</a:t>
            </a:r>
          </a:p>
          <a:p>
            <a:endParaRPr/>
          </a:p>
          <a:p>
            <a:pPr>
              <a:defRPr i="1"/>
            </a:pPr>
            <a:r>
              <a:t>COPY target/scala-2.10/books-ms-assembly-1.0.jar /bs.jar</a:t>
            </a:r>
          </a:p>
          <a:p>
            <a:pPr>
              <a:defRPr i="1"/>
            </a:pPr>
            <a:r>
              <a:t>COPY client/components /client/components</a:t>
            </a:r>
          </a:p>
          <a:p>
            <a:r>
              <a:t>We need a few more files. Namely, the JAR that we build as part of the testing process and some front-end static files. This might be a good moment to speak about the order of instructions inside Dockerfile. As a rule of thumb, you want to put those that are less likely to change at the top. In this case, installation of packages is highly unlikely to change, the environment variables and the </a:t>
            </a:r>
            <a:r>
              <a:rPr i="1"/>
              <a:t>run.sh </a:t>
            </a:r>
            <a:r>
              <a:t>script somewhat unlikely, while the JAR file and the static files are very likely to change on each build. The reason behind this order lies in the way Docker builds containers. It will start from the first instruction and go down, one by one, building images. If it finds the image corresponding to an instruction in its cache, that image will be reused. However, the first time it decides that a new image should be built, it will continue creating new ones from that instruction all the way until the end of Dockerfile.</a:t>
            </a:r>
          </a:p>
          <a:p>
            <a:endParaRPr/>
          </a:p>
          <a:p>
            <a:r>
              <a:t>We're almost done. Two more instructions are left.</a:t>
            </a:r>
          </a:p>
          <a:p>
            <a:endParaRPr/>
          </a:p>
          <a:p>
            <a:pPr>
              <a:defRPr i="1"/>
            </a:pPr>
            <a:r>
              <a:t>CMD ["/run.sh"]</a:t>
            </a:r>
          </a:p>
          <a:p>
            <a:r>
              <a:t>CMD represents a command that will be run when container is started. This can be overwritten at run time</a:t>
            </a:r>
          </a:p>
          <a:p>
            <a:endParaRPr/>
          </a:p>
          <a:p>
            <a:pPr>
              <a:defRPr i="1"/>
            </a:pPr>
            <a:r>
              <a:t>EXPOSE 8080</a:t>
            </a:r>
          </a:p>
          <a:p>
            <a:r>
              <a:t>EXPOSE defines ports that will be exposed. Please note that each container is like a host in itself. If, for example, you run a service inside a container and that service listens on port 8080, that port is opened only internally inside the container. Unless specified through EXPOSE, the host container is running on will not know about that port. The EXPOSE instruction tells Docker what are the ports that should be exposed to the host. As you'll see later, we have the option to defined to which port it will map to or let Docker decide. This combination of mapping between internal and external ports allows us not to worry that there will be conflicts (after all, there can be no two processes listening on the same port). You'll see ports exposure in action very soon.</a:t>
            </a:r>
          </a:p>
          <a:p>
            <a:endParaRPr/>
          </a:p>
          <a:p>
            <a:r>
              <a:t>Please note that the Dockerfile instructions we explored are, by no means, all available. We won't have time to go through all of them during this training. I encourage you to consult the documentation yourself.</a:t>
            </a:r>
          </a:p>
          <a:p>
            <a:endParaRPr/>
          </a:p>
          <a:p>
            <a:pPr>
              <a:defRPr b="1"/>
            </a:pPr>
            <a:r>
              <a:t>$ write "Build the container for private registry"</a:t>
            </a:r>
          </a:p>
          <a:p>
            <a:pPr>
              <a:defRPr b="1"/>
            </a:pPr>
            <a:r>
              <a:t>$ docker build -t 10.100.198.200:5000/training-books-ms .</a:t>
            </a:r>
          </a:p>
          <a:p>
            <a:r>
              <a:t>Now that we understand how to define our containers through Dockerfile, let's see how we can build a new version of our container. The </a:t>
            </a:r>
            <a:r>
              <a:rPr i="1"/>
              <a:t>build</a:t>
            </a:r>
            <a:r>
              <a:t> command creates a new container. In this case, we are using the </a:t>
            </a:r>
            <a:r>
              <a:rPr i="1"/>
              <a:t>-t</a:t>
            </a:r>
            <a:r>
              <a:t> argument to specify the tag of the container in registry-friendly way. Please note that there is a dot at the end of the command. The last argument specifies the directory where Dockerfile is located. Since it is in the same folder as the one we are right now, we use dot. [RUN THE COMMAND]. You'll notice that the first eight steps have the </a:t>
            </a:r>
            <a:r>
              <a:rPr i="1"/>
              <a:t>Using cache</a:t>
            </a:r>
            <a:r>
              <a:t> comment. Docker compared this Dockerfile instructions with the cache and decided that there is no need to build new images, thus speeding up the process and, at the same time, saving some disk space. Starting from the step nine, new images had to be built since we created a new JAR file that does not match the one Docker had in its cache. This was a practical demonstration of the need to give a careful thought to the order of Dockerfile instructions.</a:t>
            </a:r>
          </a:p>
          <a:p>
            <a:endParaRPr/>
          </a:p>
          <a:p>
            <a:pPr>
              <a:defRPr b="1"/>
            </a:pPr>
            <a:r>
              <a:t>$ write "Push the container to private registry"</a:t>
            </a:r>
          </a:p>
          <a:p>
            <a:pPr>
              <a:defRPr b="1"/>
            </a:pPr>
            <a:r>
              <a:t>$ docker push 10.100.198.200:5000/training-books-ms</a:t>
            </a:r>
          </a:p>
          <a:p>
            <a:r>
              <a:t>We built a new container but, at the moment, it is available only on the same host. If, for example, we'd like to run it on some other server, we'd need to first store it in the registry. The </a:t>
            </a:r>
            <a:r>
              <a:rPr i="1"/>
              <a:t>push</a:t>
            </a:r>
            <a:r>
              <a:t> command does that for us. It pushes the specified container to a registry. If the tag is prefixed with IP/port combination, Docker will assume that is the address of the registry. Otherwise, it would push the container to Docker Hub. [RUN THE COMMAND]. Please observe that only some of the images were actually pushed. Those that already exist were skipped.</a:t>
            </a:r>
          </a:p>
          <a:p>
            <a:endParaRPr/>
          </a:p>
          <a:p>
            <a:pPr>
              <a:defRPr b="1"/>
            </a:pPr>
            <a:r>
              <a:t>$ write "The new release is ready to be pulled from any server"</a:t>
            </a:r>
          </a:p>
        </p:txBody>
      </p:sp>
    </p:spTree>
    <p:extLst>
      <p:ext uri="{BB962C8B-B14F-4D97-AF65-F5344CB8AC3E}">
        <p14:creationId xmlns:p14="http://schemas.microsoft.com/office/powerpoint/2010/main" val="1678319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0" name="Shape 4500"/>
          <p:cNvSpPr>
            <a:spLocks noGrp="1" noRot="1" noChangeAspect="1"/>
          </p:cNvSpPr>
          <p:nvPr>
            <p:ph type="sldImg"/>
          </p:nvPr>
        </p:nvSpPr>
        <p:spPr>
          <a:prstGeom prst="rect">
            <a:avLst/>
          </a:prstGeom>
        </p:spPr>
        <p:txBody>
          <a:bodyPr/>
          <a:lstStyle/>
          <a:p>
            <a:endParaRPr/>
          </a:p>
        </p:txBody>
      </p:sp>
      <p:sp>
        <p:nvSpPr>
          <p:cNvPr id="4501" name="Shape 4501"/>
          <p:cNvSpPr>
            <a:spLocks noGrp="1"/>
          </p:cNvSpPr>
          <p:nvPr>
            <p:ph type="body" sz="quarter" idx="1"/>
          </p:nvPr>
        </p:nvSpPr>
        <p:spPr>
          <a:prstGeom prst="rect">
            <a:avLst/>
          </a:prstGeom>
        </p:spPr>
        <p:txBody>
          <a:bodyPr/>
          <a:lstStyle/>
          <a:p>
            <a:pPr>
              <a:defRPr b="1"/>
            </a:pPr>
            <a:r>
              <a:t>$ write "Running containers"</a:t>
            </a:r>
          </a:p>
          <a:p>
            <a:pPr>
              <a:defRPr b="1"/>
            </a:pPr>
            <a:endParaRPr/>
          </a:p>
          <a:p>
            <a:pPr>
              <a:defRPr b="1"/>
            </a:pPr>
            <a:r>
              <a:t>$ write "Run the MongoDB container"</a:t>
            </a:r>
          </a:p>
          <a:p>
            <a:pPr>
              <a:defRPr b="1"/>
            </a:pPr>
            <a:r>
              <a:t>$ docker run -d --name books-ms-db mongo</a:t>
            </a:r>
          </a:p>
          <a:p>
            <a:r>
              <a:t>The service we are using relies on MongoDB as data storage. While we could have placed it inside the container we built, that would potentially create problems. For example, scaling a single, do-it-all container is more difficult. We might realise that we need two instances of the service itself and only one of the DB. There are other reasons but we won't go into them. The important thing to note is that we need both the service and the MongoDB running as two separate containers. Since, in this case, we do not need anything special from the MongoDB, we'll run the official, publicly available, container from Docker Hub. Let's run the DB first. [RUN THE COMMAND]. This is the command in its, almost, simplest form. We specified that the instance should run in detached mode (in the background), that it should be named </a:t>
            </a:r>
            <a:r>
              <a:rPr i="1"/>
              <a:t>books-ms-db</a:t>
            </a:r>
            <a:r>
              <a:t>, and, finally, the name of the container (</a:t>
            </a:r>
            <a:r>
              <a:rPr i="1"/>
              <a:t>mongo</a:t>
            </a:r>
            <a:r>
              <a:t>). Please note that we did not specify any port for the mongo container. You might be asking how are we going to invoke it from our service? The answer lies in links, as you'll see in the next command.</a:t>
            </a:r>
          </a:p>
          <a:p>
            <a:endParaRPr/>
          </a:p>
          <a:p>
            <a:pPr>
              <a:defRPr b="1"/>
            </a:pPr>
            <a:r>
              <a:t>$ write "Run the service container linked to MongoDB"</a:t>
            </a:r>
          </a:p>
          <a:p>
            <a:pPr>
              <a:defRPr b="1"/>
            </a:pPr>
            <a:r>
              <a:t>$ docker run -d --name books-ms \</a:t>
            </a:r>
          </a:p>
          <a:p>
            <a:pPr>
              <a:defRPr b="1"/>
            </a:pPr>
            <a:r>
              <a:t>    -p 1234:8080 \</a:t>
            </a:r>
          </a:p>
          <a:p>
            <a:pPr>
              <a:defRPr b="1"/>
            </a:pPr>
            <a:r>
              <a:t>    --link books-ms-db:db \</a:t>
            </a:r>
          </a:p>
          <a:p>
            <a:pPr>
              <a:defRPr b="1"/>
            </a:pPr>
            <a:r>
              <a:t>    10.100.198.200:5000/training-books-ms</a:t>
            </a:r>
          </a:p>
          <a:p>
            <a:r>
              <a:t>We'll use the same </a:t>
            </a:r>
            <a:r>
              <a:rPr i="1"/>
              <a:t>-</a:t>
            </a:r>
            <a:r>
              <a:t>d and </a:t>
            </a:r>
            <a:r>
              <a:rPr i="1"/>
              <a:t>--name </a:t>
            </a:r>
            <a:r>
              <a:t>arguments to specify that this container should also run in detached mode and be named </a:t>
            </a:r>
            <a:r>
              <a:rPr i="1"/>
              <a:t>books-ms</a:t>
            </a:r>
            <a:r>
              <a:t>. The </a:t>
            </a:r>
            <a:r>
              <a:rPr i="1"/>
              <a:t>-p</a:t>
            </a:r>
            <a:r>
              <a:t> argument specifies that the internal port 8080 should be exposed as 1234 on the host. Once we run it, our service will be available on the port 1234 which will be internally mapped to the port 8080. The next in line is the </a:t>
            </a:r>
            <a:r>
              <a:rPr i="1"/>
              <a:t>--link</a:t>
            </a:r>
            <a:r>
              <a:t> that will create a connection between the </a:t>
            </a:r>
            <a:r>
              <a:rPr i="1"/>
              <a:t>books-ms-db</a:t>
            </a:r>
            <a:r>
              <a:t> and the </a:t>
            </a:r>
            <a:r>
              <a:rPr i="1"/>
              <a:t>book-ms</a:t>
            </a:r>
            <a:r>
              <a:t> containers. Docker will create environment variables that we'll be able to use to find out the internal IP and the port of the MongoDB. Finally, we set that the container that should be run is </a:t>
            </a:r>
            <a:r>
              <a:rPr i="1"/>
              <a:t>10.100.198.200:5000/training-books-ms</a:t>
            </a:r>
            <a:r>
              <a:t>. [RUN THE COMMAND]</a:t>
            </a:r>
          </a:p>
          <a:p>
            <a:endParaRPr/>
          </a:p>
          <a:p>
            <a:pPr>
              <a:defRPr b="1"/>
            </a:pPr>
            <a:r>
              <a:t>$ write "List environment variables inside the running container"</a:t>
            </a:r>
          </a:p>
          <a:p>
            <a:pPr>
              <a:defRPr b="1" i="1"/>
            </a:pPr>
            <a:r>
              <a:t>$ docker exec -it books-ms env | grep DB</a:t>
            </a:r>
          </a:p>
          <a:p>
            <a:r>
              <a:t>Let's see the environment variables Docker created through the </a:t>
            </a:r>
            <a:r>
              <a:rPr i="1"/>
              <a:t>--link</a:t>
            </a:r>
            <a:r>
              <a:t> instruction and, at the same time, explore one more command. The </a:t>
            </a:r>
            <a:r>
              <a:rPr i="1"/>
              <a:t>exec</a:t>
            </a:r>
            <a:r>
              <a:t> command allows us to execute a command inside a running container. In this case, we're executing </a:t>
            </a:r>
            <a:r>
              <a:rPr i="1"/>
              <a:t>env</a:t>
            </a:r>
            <a:r>
              <a:t> that will list all environment variables and </a:t>
            </a:r>
            <a:r>
              <a:rPr i="1"/>
              <a:t>piping</a:t>
            </a:r>
            <a:r>
              <a:t> the result to </a:t>
            </a:r>
            <a:r>
              <a:rPr i="1"/>
              <a:t>grep DB</a:t>
            </a:r>
            <a:r>
              <a:t> so that only those we are interested with are output. [RUN THE COMMAND]. As you can see, Docker created quite a few variables so that, depending on our needs, we can choose the one (or more) that suit us the best. The important thing to note is that Docker created an internal network with the IP </a:t>
            </a:r>
            <a:r>
              <a:rPr i="1"/>
              <a:t>172.17.0.3</a:t>
            </a:r>
            <a:r>
              <a:t>. Through it, we can access the DB from this container even though the same IP does not exist in the host. In other words, the database is accessible only through this container.</a:t>
            </a:r>
          </a:p>
          <a:p>
            <a:endParaRPr/>
          </a:p>
          <a:p>
            <a:pPr>
              <a:defRPr b="1"/>
            </a:pPr>
            <a:r>
              <a:t>$ write "List all running Docker process"</a:t>
            </a:r>
          </a:p>
          <a:p>
            <a:pPr>
              <a:defRPr b="1"/>
            </a:pPr>
            <a:r>
              <a:t>$ docker ps</a:t>
            </a:r>
          </a:p>
          <a:p>
            <a:pPr>
              <a:defRPr b="1"/>
            </a:pPr>
            <a:r>
              <a:rPr b="0"/>
              <a:t>We can leverage the </a:t>
            </a:r>
            <a:r>
              <a:rPr b="0" i="1"/>
              <a:t>ps</a:t>
            </a:r>
            <a:r>
              <a:rPr b="0"/>
              <a:t> command to list all Docker processes and confirm that our containers are indeed running. [RUN THE COMMAND]. As you can see, we are currently running three containers. Each of the is described with the container's unique identification (ID), the name of the image, command used to start it, how long ago it was created, the status, exposed ports, and, finally, names. Besides the two containers we just run (books-ms and books-ms-db), you can also see the registry where we pushed the container after it was built.</a:t>
            </a:r>
          </a:p>
          <a:p>
            <a:pPr>
              <a:defRPr b="1"/>
            </a:pPr>
            <a:endParaRPr b="0"/>
          </a:p>
          <a:p>
            <a:pPr>
              <a:defRPr b="1"/>
            </a:pPr>
            <a:r>
              <a:t>$ write "Confirm that the service works"</a:t>
            </a:r>
            <a:endParaRPr b="0"/>
          </a:p>
          <a:p>
            <a:pPr>
              <a:defRPr b="1"/>
            </a:pPr>
            <a:r>
              <a:t>$ curl -I localhost:1234/api/v1/books</a:t>
            </a:r>
            <a:endParaRPr b="0"/>
          </a:p>
          <a:p>
            <a:r>
              <a:t>Finally, let's double check that the containers we run are indeed working. Since the books-ms service depends on MongoDB container, we can send a request that queries the DB and, it the HTTP response status is 200, everything is working as expected. [RUN THE COMMAND]. Success! Our service inside the container is indeed working.</a:t>
            </a:r>
          </a:p>
          <a:p>
            <a:endParaRPr/>
          </a:p>
          <a:p>
            <a:pPr>
              <a:defRPr b="1"/>
            </a:pPr>
            <a:r>
              <a:t>$ write "The service packed inside a Docker container has been deployed"</a:t>
            </a:r>
            <a:endParaRPr b="0"/>
          </a:p>
          <a:p>
            <a:endParaRPr b="0"/>
          </a:p>
          <a:p>
            <a:r>
              <a:t>Shall we take a look at a few more Docker commands?</a:t>
            </a:r>
          </a:p>
        </p:txBody>
      </p:sp>
    </p:spTree>
    <p:extLst>
      <p:ext uri="{BB962C8B-B14F-4D97-AF65-F5344CB8AC3E}">
        <p14:creationId xmlns:p14="http://schemas.microsoft.com/office/powerpoint/2010/main" val="318771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 name="Shape 4506"/>
          <p:cNvSpPr>
            <a:spLocks noGrp="1" noRot="1" noChangeAspect="1"/>
          </p:cNvSpPr>
          <p:nvPr>
            <p:ph type="sldImg"/>
          </p:nvPr>
        </p:nvSpPr>
        <p:spPr>
          <a:prstGeom prst="rect">
            <a:avLst/>
          </a:prstGeom>
        </p:spPr>
        <p:txBody>
          <a:bodyPr/>
          <a:lstStyle/>
          <a:p>
            <a:endParaRPr/>
          </a:p>
        </p:txBody>
      </p:sp>
      <p:sp>
        <p:nvSpPr>
          <p:cNvPr id="4507" name="Shape 4507"/>
          <p:cNvSpPr>
            <a:spLocks noGrp="1"/>
          </p:cNvSpPr>
          <p:nvPr>
            <p:ph type="body" sz="quarter" idx="1"/>
          </p:nvPr>
        </p:nvSpPr>
        <p:spPr>
          <a:prstGeom prst="rect">
            <a:avLst/>
          </a:prstGeom>
        </p:spPr>
        <p:txBody>
          <a:bodyPr/>
          <a:lstStyle/>
          <a:p>
            <a:pPr>
              <a:defRPr b="1"/>
            </a:pPr>
            <a:r>
              <a:t>$ write "Logging, Stopping and Removing Containers"</a:t>
            </a:r>
          </a:p>
          <a:p>
            <a:pPr>
              <a:defRPr b="1"/>
            </a:pPr>
            <a:endParaRPr/>
          </a:p>
          <a:p>
            <a:pPr>
              <a:defRPr b="1"/>
            </a:pPr>
            <a:r>
              <a:t>$ write "Outputting service logs"</a:t>
            </a:r>
          </a:p>
          <a:p>
            <a:pPr>
              <a:defRPr b="1"/>
            </a:pPr>
            <a:r>
              <a:t>$ docker logs books-ms</a:t>
            </a:r>
          </a:p>
          <a:p>
            <a:pPr>
              <a:defRPr b="1"/>
            </a:pPr>
            <a:r>
              <a:t>$ write "Outputting DB logs"</a:t>
            </a:r>
          </a:p>
          <a:p>
            <a:pPr>
              <a:defRPr b="1"/>
            </a:pPr>
            <a:r>
              <a:t>$ docker logs books-ms-db</a:t>
            </a:r>
          </a:p>
          <a:p>
            <a:r>
              <a:t>Displaying logs of a running container is easy. All we have to do is run the </a:t>
            </a:r>
            <a:r>
              <a:rPr i="1"/>
              <a:t>logs</a:t>
            </a:r>
            <a:r>
              <a:t> command followed with the name of the ID of the container. [RUN COMMANDS]. Please note that we could use the </a:t>
            </a:r>
            <a:r>
              <a:rPr i="1"/>
              <a:t>-f</a:t>
            </a:r>
            <a:r>
              <a:t> argument. In that case, Docker would </a:t>
            </a:r>
            <a:r>
              <a:rPr i="1"/>
              <a:t>tail</a:t>
            </a:r>
            <a:r>
              <a:t> logs displaying them in near-realtime. It's worth mentioning that the best practice is to write the code that sends logs to standard output. If needed, we can always instruct Docker to redirect them to a file or, for example, syslog.</a:t>
            </a:r>
          </a:p>
          <a:p>
            <a:endParaRPr/>
          </a:p>
          <a:p>
            <a:pPr>
              <a:defRPr b="1"/>
            </a:pPr>
            <a:r>
              <a:t>$ write "Stopping containers"</a:t>
            </a:r>
          </a:p>
          <a:p>
            <a:pPr>
              <a:defRPr b="1"/>
            </a:pPr>
            <a:r>
              <a:t>$ docker stop books-ms-db books-ms</a:t>
            </a:r>
          </a:p>
          <a:p>
            <a:r>
              <a:t>We can just as easily stop a running container. [RUN THE COMMAND]</a:t>
            </a:r>
          </a:p>
          <a:p>
            <a:endParaRPr/>
          </a:p>
          <a:p>
            <a:pPr>
              <a:defRPr b="1"/>
            </a:pPr>
            <a:r>
              <a:t>$ write "Listing all Docker processes"</a:t>
            </a:r>
          </a:p>
          <a:p>
            <a:pPr>
              <a:defRPr b="1"/>
            </a:pPr>
            <a:r>
              <a:t>$ docker ps -a</a:t>
            </a:r>
          </a:p>
          <a:p>
            <a:r>
              <a:t>To display all (not only running) processes, please use the </a:t>
            </a:r>
            <a:r>
              <a:rPr i="1"/>
              <a:t>-a</a:t>
            </a:r>
            <a:r>
              <a:t> argument. [RUN THE COMMAND]. Since we stopped our containers, their status is </a:t>
            </a:r>
            <a:r>
              <a:rPr i="1"/>
              <a:t>EXITED.</a:t>
            </a:r>
          </a:p>
          <a:p>
            <a:endParaRPr i="1"/>
          </a:p>
          <a:p>
            <a:pPr>
              <a:defRPr b="1"/>
            </a:pPr>
            <a:r>
              <a:t>$ write "Removing containers"</a:t>
            </a:r>
          </a:p>
          <a:p>
            <a:pPr>
              <a:defRPr b="1"/>
            </a:pPr>
            <a:r>
              <a:t>$ docker rm books-ms-db books-ms</a:t>
            </a:r>
          </a:p>
          <a:p>
            <a:r>
              <a:t>We can also remove containers with the </a:t>
            </a:r>
            <a:r>
              <a:rPr i="1"/>
              <a:t>--rm</a:t>
            </a:r>
            <a:r>
              <a:t> argument. [RUN THE COMMAND].</a:t>
            </a:r>
          </a:p>
          <a:p>
            <a:endParaRPr/>
          </a:p>
          <a:p>
            <a:pPr>
              <a:defRPr b="1"/>
            </a:pPr>
            <a:r>
              <a:t>$ write "Listing all Docker processes"</a:t>
            </a:r>
          </a:p>
          <a:p>
            <a:pPr>
              <a:defRPr b="1"/>
            </a:pPr>
            <a:r>
              <a:t>$ docker ps -a</a:t>
            </a:r>
          </a:p>
          <a:p>
            <a:r>
              <a:t>[RUN THE COMMAND]. This time, our containers are absent from the list of all processes.</a:t>
            </a:r>
          </a:p>
          <a:p>
            <a:endParaRPr/>
          </a:p>
          <a:p>
            <a:pPr>
              <a:defRPr b="1"/>
            </a:pPr>
            <a:r>
              <a:t>$ write "The service has been removed from the server"</a:t>
            </a:r>
          </a:p>
          <a:p>
            <a:endParaRPr/>
          </a:p>
          <a:p>
            <a:r>
              <a:t>Let us explore few other tools available in the Docker ecosystem. We won't have much time to spend with them. Instead, I'll give you only a brief overview that you can leverage later on when you explore Docker in more depth.</a:t>
            </a:r>
          </a:p>
        </p:txBody>
      </p:sp>
    </p:spTree>
    <p:extLst>
      <p:ext uri="{BB962C8B-B14F-4D97-AF65-F5344CB8AC3E}">
        <p14:creationId xmlns:p14="http://schemas.microsoft.com/office/powerpoint/2010/main" val="17737799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2" name="Shape 4512"/>
          <p:cNvSpPr>
            <a:spLocks noGrp="1" noRot="1" noChangeAspect="1"/>
          </p:cNvSpPr>
          <p:nvPr>
            <p:ph type="sldImg"/>
          </p:nvPr>
        </p:nvSpPr>
        <p:spPr>
          <a:prstGeom prst="rect">
            <a:avLst/>
          </a:prstGeom>
        </p:spPr>
        <p:txBody>
          <a:bodyPr/>
          <a:lstStyle/>
          <a:p>
            <a:endParaRPr/>
          </a:p>
        </p:txBody>
      </p:sp>
      <p:sp>
        <p:nvSpPr>
          <p:cNvPr id="4513" name="Shape 4513"/>
          <p:cNvSpPr>
            <a:spLocks noGrp="1"/>
          </p:cNvSpPr>
          <p:nvPr>
            <p:ph type="body" sz="quarter" idx="1"/>
          </p:nvPr>
        </p:nvSpPr>
        <p:spPr>
          <a:prstGeom prst="rect">
            <a:avLst/>
          </a:prstGeom>
        </p:spPr>
        <p:txBody>
          <a:bodyPr/>
          <a:lstStyle/>
          <a:p>
            <a:r>
              <a:t>Docker Compose allows defining multi-container application with all of its dependencies in a single file, then spin your application up in a single command. The main advantage is that it allows us to specify in an easy to read and write format everything our containers need for running. Instead of remembering all the arguments and dependencies we used previously, with Docker Compose we would run short single commands like </a:t>
            </a:r>
            <a:r>
              <a:rPr i="1"/>
              <a:t>docker-compose up</a:t>
            </a:r>
            <a:r>
              <a:t>, </a:t>
            </a:r>
            <a:r>
              <a:rPr i="1"/>
              <a:t>docker-compose stop</a:t>
            </a:r>
            <a:r>
              <a:t>, and so on. Since everything is defined in a docker-compose.yml file, compose would pass detailed instructions to the Engine.</a:t>
            </a:r>
          </a:p>
        </p:txBody>
      </p:sp>
    </p:spTree>
    <p:extLst>
      <p:ext uri="{BB962C8B-B14F-4D97-AF65-F5344CB8AC3E}">
        <p14:creationId xmlns:p14="http://schemas.microsoft.com/office/powerpoint/2010/main" val="551279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8" name="Shape 4518"/>
          <p:cNvSpPr>
            <a:spLocks noGrp="1" noRot="1" noChangeAspect="1"/>
          </p:cNvSpPr>
          <p:nvPr>
            <p:ph type="sldImg"/>
          </p:nvPr>
        </p:nvSpPr>
        <p:spPr>
          <a:prstGeom prst="rect">
            <a:avLst/>
          </a:prstGeom>
        </p:spPr>
        <p:txBody>
          <a:bodyPr/>
          <a:lstStyle/>
          <a:p>
            <a:endParaRPr/>
          </a:p>
        </p:txBody>
      </p:sp>
      <p:sp>
        <p:nvSpPr>
          <p:cNvPr id="4519" name="Shape 4519"/>
          <p:cNvSpPr>
            <a:spLocks noGrp="1"/>
          </p:cNvSpPr>
          <p:nvPr>
            <p:ph type="body" sz="quarter" idx="1"/>
          </p:nvPr>
        </p:nvSpPr>
        <p:spPr>
          <a:prstGeom prst="rect">
            <a:avLst/>
          </a:prstGeom>
        </p:spPr>
        <p:txBody>
          <a:bodyPr/>
          <a:lstStyle/>
          <a:p>
            <a:r>
              <a:t>Docker Swarm provides native clustering capabilities to turn a group of Docker engines into a single, virtual Docker Engine. With these pooled resources, you can scale out your application as if it were running on a single, huge computer. Running a few applications packed inside several containers is easy. Doing the same with tens, hundreds, or even thousands, is quite challenging. Where should we deploy a service? Which server has available resources. How to scale? What happens in case a node is down? Those, and many other scenarios, can be solved with Docker Swarm. It, or a similar tool like Mesos or Kubernetes, is indispensable in any but smallest datacenters.</a:t>
            </a:r>
          </a:p>
        </p:txBody>
      </p:sp>
    </p:spTree>
    <p:extLst>
      <p:ext uri="{BB962C8B-B14F-4D97-AF65-F5344CB8AC3E}">
        <p14:creationId xmlns:p14="http://schemas.microsoft.com/office/powerpoint/2010/main" val="11025233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4" name="Shape 4524"/>
          <p:cNvSpPr>
            <a:spLocks noGrp="1" noRot="1" noChangeAspect="1"/>
          </p:cNvSpPr>
          <p:nvPr>
            <p:ph type="sldImg"/>
          </p:nvPr>
        </p:nvSpPr>
        <p:spPr>
          <a:prstGeom prst="rect">
            <a:avLst/>
          </a:prstGeom>
        </p:spPr>
        <p:txBody>
          <a:bodyPr/>
          <a:lstStyle/>
          <a:p>
            <a:endParaRPr/>
          </a:p>
        </p:txBody>
      </p:sp>
      <p:sp>
        <p:nvSpPr>
          <p:cNvPr id="4525" name="Shape 4525"/>
          <p:cNvSpPr>
            <a:spLocks noGrp="1"/>
          </p:cNvSpPr>
          <p:nvPr>
            <p:ph type="body" sz="quarter" idx="1"/>
          </p:nvPr>
        </p:nvSpPr>
        <p:spPr>
          <a:prstGeom prst="rect">
            <a:avLst/>
          </a:prstGeom>
        </p:spPr>
        <p:txBody>
          <a:bodyPr/>
          <a:lstStyle/>
          <a:p>
            <a:r>
              <a:t>Docker Machine automatically sets up Docker on your computer, on cloud providers, and inside your data center. Docker Machine provisions the hosts, installs Docker Engine on them, and then configures the Docker client to talk to the Docker Engines. </a:t>
            </a:r>
          </a:p>
        </p:txBody>
      </p:sp>
    </p:spTree>
    <p:extLst>
      <p:ext uri="{BB962C8B-B14F-4D97-AF65-F5344CB8AC3E}">
        <p14:creationId xmlns:p14="http://schemas.microsoft.com/office/powerpoint/2010/main" val="16216253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0" name="Shape 4530"/>
          <p:cNvSpPr>
            <a:spLocks noGrp="1" noRot="1" noChangeAspect="1"/>
          </p:cNvSpPr>
          <p:nvPr>
            <p:ph type="sldImg"/>
          </p:nvPr>
        </p:nvSpPr>
        <p:spPr>
          <a:prstGeom prst="rect">
            <a:avLst/>
          </a:prstGeom>
        </p:spPr>
        <p:txBody>
          <a:bodyPr/>
          <a:lstStyle/>
          <a:p>
            <a:endParaRPr/>
          </a:p>
        </p:txBody>
      </p:sp>
      <p:sp>
        <p:nvSpPr>
          <p:cNvPr id="4531" name="Shape 4531"/>
          <p:cNvSpPr>
            <a:spLocks noGrp="1"/>
          </p:cNvSpPr>
          <p:nvPr>
            <p:ph type="body" sz="quarter" idx="1"/>
          </p:nvPr>
        </p:nvSpPr>
        <p:spPr>
          <a:prstGeom prst="rect">
            <a:avLst/>
          </a:prstGeom>
        </p:spPr>
        <p:txBody>
          <a:bodyPr/>
          <a:lstStyle/>
          <a:p>
            <a:r>
              <a:t>Kitematic is a completely automated process that installs and configures the Docker environment on your machine. Build and run containers through a simple, yet powerful graphical user interface (GUI).</a:t>
            </a:r>
          </a:p>
        </p:txBody>
      </p:sp>
    </p:spTree>
    <p:extLst>
      <p:ext uri="{BB962C8B-B14F-4D97-AF65-F5344CB8AC3E}">
        <p14:creationId xmlns:p14="http://schemas.microsoft.com/office/powerpoint/2010/main" val="94278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3" name="Shape 4293"/>
          <p:cNvSpPr>
            <a:spLocks noGrp="1" noRot="1" noChangeAspect="1"/>
          </p:cNvSpPr>
          <p:nvPr>
            <p:ph type="sldImg"/>
          </p:nvPr>
        </p:nvSpPr>
        <p:spPr>
          <a:prstGeom prst="rect">
            <a:avLst/>
          </a:prstGeom>
        </p:spPr>
        <p:txBody>
          <a:bodyPr/>
          <a:lstStyle/>
          <a:p>
            <a:endParaRPr/>
          </a:p>
        </p:txBody>
      </p:sp>
      <p:sp>
        <p:nvSpPr>
          <p:cNvPr id="4294" name="Shape 4294"/>
          <p:cNvSpPr>
            <a:spLocks noGrp="1"/>
          </p:cNvSpPr>
          <p:nvPr>
            <p:ph type="body" sz="quarter" idx="1"/>
          </p:nvPr>
        </p:nvSpPr>
        <p:spPr>
          <a:prstGeom prst="rect">
            <a:avLst/>
          </a:prstGeom>
        </p:spPr>
        <p:txBody>
          <a:bodyPr/>
          <a:lstStyle/>
          <a:p>
            <a:pPr>
              <a:defRPr b="1"/>
            </a:pPr>
            <a:r>
              <a:t>Reduction of a number of jobs:</a:t>
            </a:r>
          </a:p>
          <a:p>
            <a:r>
              <a:t>When there are tens of jobs, their maintenance is quite easy. However, when that number increases to hundreds, managing them can become quite tedious and time demanding.</a:t>
            </a:r>
          </a:p>
          <a:p>
            <a:endParaRPr/>
          </a:p>
          <a:p>
            <a:r>
              <a:t>Let’s say that an average pipeline has five jobs (building, pre-deployment testing, deployment to a staging environment, post-deployment testing, and deployment to production). In reality, there are often more than five jobs but let’s keep it an optimistic estimate. If we multiple those jobs with, let’s say, twenty pipelines belonging to twenty different projects, the total number reaches one hundred.</a:t>
            </a:r>
          </a:p>
          <a:p>
            <a:endParaRPr/>
          </a:p>
          <a:p>
            <a:pPr>
              <a:defRPr b="1"/>
            </a:pPr>
            <a:r>
              <a:t>Easier maintenance:</a:t>
            </a:r>
          </a:p>
          <a:p>
            <a:r>
              <a:t>Now, imagine that we need to change all those jobs from, let’s say, Maven to Gradle. We can choose to start modifying them through the Jenkins UI or be brave and apply changes directly in Jenkins XML files that represent those jobs. Either way, this, seemingly simple change, would require quite some dedication. Fortunately, CloudBees Jenkins Enterprise Platform has templating functionality that simplifies massive modifications to multiple jobs.</a:t>
            </a:r>
          </a:p>
          <a:p>
            <a:endParaRPr/>
          </a:p>
          <a:p>
            <a:pPr>
              <a:defRPr b="1"/>
            </a:pPr>
            <a:r>
              <a:t>Deployment decentralisation:</a:t>
            </a:r>
          </a:p>
          <a:p>
            <a:r>
              <a:t>Even with it, maintaining many jobs chained into a pipeline is a complex endeavour. Moreover, due to its nature, everything is centralized in one location making it hard for teams to manage jobs belonging to their own projects.</a:t>
            </a:r>
          </a:p>
          <a:p>
            <a:endParaRPr/>
          </a:p>
          <a:p>
            <a:pPr>
              <a:defRPr b="1"/>
            </a:pPr>
            <a:r>
              <a:t>Easier specification through code:</a:t>
            </a:r>
          </a:p>
          <a:p>
            <a:r>
              <a:t>Some time ago, it become fashionable to use UIs for everything. We got a lot of tools that relied almost completely on drag&amp;drop operations. Since then, we learned that there there should be a healthy division between the usage of UIs and code. Deployment pipeline is one of those cases when something is easier to express, and cheaper to maintain, when specified as code. Traditional Jenkins jobs proved to introduce unnecessary problems when dealing with complex pipelines, conditionals, and so on.</a:t>
            </a:r>
          </a:p>
        </p:txBody>
      </p:sp>
    </p:spTree>
    <p:extLst>
      <p:ext uri="{BB962C8B-B14F-4D97-AF65-F5344CB8AC3E}">
        <p14:creationId xmlns:p14="http://schemas.microsoft.com/office/powerpoint/2010/main" val="179028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 name="Shape 4540"/>
          <p:cNvSpPr>
            <a:spLocks noGrp="1" noRot="1" noChangeAspect="1"/>
          </p:cNvSpPr>
          <p:nvPr>
            <p:ph type="sldImg"/>
          </p:nvPr>
        </p:nvSpPr>
        <p:spPr>
          <a:prstGeom prst="rect">
            <a:avLst/>
          </a:prstGeom>
        </p:spPr>
        <p:txBody>
          <a:bodyPr/>
          <a:lstStyle/>
          <a:p>
            <a:endParaRPr/>
          </a:p>
        </p:txBody>
      </p:sp>
      <p:sp>
        <p:nvSpPr>
          <p:cNvPr id="4541" name="Shape 4541"/>
          <p:cNvSpPr>
            <a:spLocks noGrp="1"/>
          </p:cNvSpPr>
          <p:nvPr>
            <p:ph type="body" sz="quarter" idx="1"/>
          </p:nvPr>
        </p:nvSpPr>
        <p:spPr>
          <a:prstGeom prst="rect">
            <a:avLst/>
          </a:prstGeom>
        </p:spPr>
        <p:txBody>
          <a:bodyPr/>
          <a:lstStyle/>
          <a:p>
            <a:pPr>
              <a:defRPr b="1"/>
            </a:pPr>
            <a:r>
              <a:t>Docker benefits &amp; advantages</a:t>
            </a:r>
          </a:p>
          <a:p>
            <a:r>
              <a:t>Some of the Docker benefits we discussed is self-sufficiency, isolation, immutability, reliability, and scalability. We showed how it differs from virtual machines and why containers use much less resources. We also discussed few of the ways we can organise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a:p>
          <a:p>
            <a:pPr>
              <a:defRPr b="1"/>
            </a:pPr>
            <a:r>
              <a:t>Docker use cases</a:t>
            </a:r>
          </a:p>
          <a:p>
            <a:r>
              <a:t>We discussed some of the most common use cases like local development and testing, continuous integration, delivery, or deployment, reliable and repeatable deployments, and so on.</a:t>
            </a:r>
          </a:p>
          <a:p>
            <a:endParaRPr/>
          </a:p>
          <a:p>
            <a:r>
              <a:t>From there on we jumped into some of the tools in the Docker ecosystem.</a:t>
            </a:r>
          </a:p>
          <a:p>
            <a:endParaRPr/>
          </a:p>
          <a:p>
            <a:pPr>
              <a:defRPr b="1"/>
            </a:pPr>
            <a:r>
              <a:t>Docker Hub and Registry</a:t>
            </a:r>
          </a:p>
          <a:p>
            <a:r>
              <a:t>We pulled an image from Docker Hub and, later on, pushed it to the private registry running on our server.</a:t>
            </a:r>
          </a:p>
          <a:p>
            <a:endParaRPr/>
          </a:p>
          <a:p>
            <a:pPr>
              <a:defRPr b="1"/>
            </a:pPr>
            <a:r>
              <a:t>Docker Engine</a:t>
            </a:r>
          </a:p>
          <a:p>
            <a:r>
              <a:t>We explored some of the common commands available in the Docker Engine. We explored Dockerfile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a:p>
          <a:p>
            <a:pPr>
              <a:defRPr b="1"/>
            </a:pPr>
            <a:r>
              <a:t>Docker Compose</a:t>
            </a:r>
          </a:p>
          <a:p>
            <a:r>
              <a:t>We briefly went through Docker Compose that can be used to specify all the parameters required to operate containers.</a:t>
            </a:r>
          </a:p>
          <a:p>
            <a:endParaRPr/>
          </a:p>
          <a:p>
            <a:pPr>
              <a:defRPr b="1"/>
            </a:pPr>
            <a:r>
              <a:t>Docker Swarm</a:t>
            </a:r>
          </a:p>
          <a:p>
            <a:r>
              <a:t>We discussed the usage of Docker Swarm as the containers orchestrator inside a datacenter.</a:t>
            </a:r>
          </a:p>
          <a:p>
            <a:endParaRPr/>
          </a:p>
          <a:p>
            <a:pPr>
              <a:defRPr b="1"/>
            </a:pPr>
            <a:r>
              <a:t>Docker Machine</a:t>
            </a:r>
          </a:p>
          <a:p>
            <a:r>
              <a:t>We saw that Docker Machine can be utilised to quickly create virtual machines ready for usage within the Docker Ecosystem.</a:t>
            </a:r>
          </a:p>
          <a:p>
            <a:endParaRPr/>
          </a:p>
          <a:p>
            <a:pPr>
              <a:defRPr b="1"/>
            </a:pPr>
            <a:r>
              <a:t>Kinematic</a:t>
            </a:r>
          </a:p>
          <a:p>
            <a:r>
              <a:t>Finally, we mentioned that on Windows and OS X operating systems, we can use Kinematic to configure our system to run Docker tools. It also provides a useful UI.</a:t>
            </a:r>
          </a:p>
        </p:txBody>
      </p:sp>
    </p:spTree>
    <p:extLst>
      <p:ext uri="{BB962C8B-B14F-4D97-AF65-F5344CB8AC3E}">
        <p14:creationId xmlns:p14="http://schemas.microsoft.com/office/powerpoint/2010/main" val="1182154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7" name="Shape 4547"/>
          <p:cNvSpPr>
            <a:spLocks noGrp="1" noRot="1" noChangeAspect="1"/>
          </p:cNvSpPr>
          <p:nvPr>
            <p:ph type="sldImg"/>
          </p:nvPr>
        </p:nvSpPr>
        <p:spPr>
          <a:prstGeom prst="rect">
            <a:avLst/>
          </a:prstGeom>
        </p:spPr>
        <p:txBody>
          <a:bodyPr/>
          <a:lstStyle/>
          <a:p>
            <a:endParaRPr/>
          </a:p>
        </p:txBody>
      </p:sp>
      <p:sp>
        <p:nvSpPr>
          <p:cNvPr id="4548" name="Shape 4548"/>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2102253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2" name="Shape 4552"/>
          <p:cNvSpPr>
            <a:spLocks noGrp="1" noRot="1" noChangeAspect="1"/>
          </p:cNvSpPr>
          <p:nvPr>
            <p:ph type="sldImg"/>
          </p:nvPr>
        </p:nvSpPr>
        <p:spPr>
          <a:prstGeom prst="rect">
            <a:avLst/>
          </a:prstGeom>
        </p:spPr>
        <p:txBody>
          <a:bodyPr/>
          <a:lstStyle/>
          <a:p>
            <a:endParaRPr/>
          </a:p>
        </p:txBody>
      </p:sp>
      <p:sp>
        <p:nvSpPr>
          <p:cNvPr id="4553" name="Shape 4553"/>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188193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9" name="Shape 4559"/>
          <p:cNvSpPr>
            <a:spLocks noGrp="1" noRot="1" noChangeAspect="1"/>
          </p:cNvSpPr>
          <p:nvPr>
            <p:ph type="sldImg"/>
          </p:nvPr>
        </p:nvSpPr>
        <p:spPr>
          <a:prstGeom prst="rect">
            <a:avLst/>
          </a:prstGeom>
        </p:spPr>
        <p:txBody>
          <a:bodyPr/>
          <a:lstStyle/>
          <a:p>
            <a:endParaRPr/>
          </a:p>
        </p:txBody>
      </p:sp>
      <p:sp>
        <p:nvSpPr>
          <p:cNvPr id="4560" name="Shape 4560"/>
          <p:cNvSpPr>
            <a:spLocks noGrp="1"/>
          </p:cNvSpPr>
          <p:nvPr>
            <p:ph type="body" sz="quarter" idx="1"/>
          </p:nvPr>
        </p:nvSpPr>
        <p:spPr>
          <a:prstGeom prst="rect">
            <a:avLst/>
          </a:prstGeom>
        </p:spPr>
        <p:txBody>
          <a:bodyPr/>
          <a:lstStyle/>
          <a:p>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extLst>
      <p:ext uri="{BB962C8B-B14F-4D97-AF65-F5344CB8AC3E}">
        <p14:creationId xmlns:p14="http://schemas.microsoft.com/office/powerpoint/2010/main" val="6169546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4" name="Shape 4564"/>
          <p:cNvSpPr>
            <a:spLocks noGrp="1" noRot="1" noChangeAspect="1"/>
          </p:cNvSpPr>
          <p:nvPr>
            <p:ph type="sldImg"/>
          </p:nvPr>
        </p:nvSpPr>
        <p:spPr>
          <a:prstGeom prst="rect">
            <a:avLst/>
          </a:prstGeom>
        </p:spPr>
        <p:txBody>
          <a:bodyPr/>
          <a:lstStyle/>
          <a:p>
            <a:endParaRPr/>
          </a:p>
        </p:txBody>
      </p:sp>
      <p:sp>
        <p:nvSpPr>
          <p:cNvPr id="4565" name="Shape 4565"/>
          <p:cNvSpPr>
            <a:spLocks noGrp="1"/>
          </p:cNvSpPr>
          <p:nvPr>
            <p:ph type="body" sz="quarter" idx="1"/>
          </p:nvPr>
        </p:nvSpPr>
        <p:spPr>
          <a:prstGeom prst="rect">
            <a:avLst/>
          </a:prstGeom>
        </p:spPr>
        <p:txBody>
          <a:bodyPr/>
          <a:lstStyle/>
          <a:p>
            <a:pPr>
              <a:defRPr b="1"/>
            </a:pPr>
            <a:r>
              <a:t>Docker benefits &amp; advantages</a:t>
            </a:r>
          </a:p>
          <a:p>
            <a:r>
              <a:t>Some of the Docker benefits we discussed is self-sufficiency, isolation, immutability, reliability, and scalability. We showed how it differs from virtual machines and why containers use much less resources. We also discussed few of the ways we can organise our services and applications. They can be fully self-sufficient with everything inside a single container (API, application layers, database, system and runtime libraries, and so on. We also discussed that in many cases it is a better solution to split an application into multiple containers with, for example, service running in one and a database in another.</a:t>
            </a:r>
          </a:p>
          <a:p>
            <a:endParaRPr/>
          </a:p>
          <a:p>
            <a:pPr>
              <a:defRPr b="1"/>
            </a:pPr>
            <a:r>
              <a:t>Docker use cases</a:t>
            </a:r>
          </a:p>
          <a:p>
            <a:r>
              <a:t>We discussed some of the most common use cases like local development and testing, continuous integration, delivery, or deployment, reliable and repeatable deployments, and so on.</a:t>
            </a:r>
          </a:p>
          <a:p>
            <a:endParaRPr/>
          </a:p>
          <a:p>
            <a:r>
              <a:t>From there on we jumped into some of the tools in the Docker ecosystem.</a:t>
            </a:r>
          </a:p>
          <a:p>
            <a:endParaRPr/>
          </a:p>
          <a:p>
            <a:pPr>
              <a:defRPr b="1"/>
            </a:pPr>
            <a:r>
              <a:t>Docker Hub and Registry</a:t>
            </a:r>
          </a:p>
          <a:p>
            <a:r>
              <a:t>We pulled an image from Docker Hub and, later on, pushed it to the private registry running on our server.</a:t>
            </a:r>
          </a:p>
          <a:p>
            <a:endParaRPr/>
          </a:p>
          <a:p>
            <a:pPr>
              <a:defRPr b="1"/>
            </a:pPr>
            <a:r>
              <a:t>Docker Engine</a:t>
            </a:r>
          </a:p>
          <a:p>
            <a:r>
              <a:t>We explored some of the common commands available in the Docker Engine. We explored Dockerfile that we used to define all the steps Engine needs to build the service container which, later on, we pushed to the private registry. We run the MongoDB container that served as a database for your service which we also run as a container. We learned how to enter a running container as well as how to list all Docker processes. We explored commands that help us display logs, and stop and remove a container.</a:t>
            </a:r>
          </a:p>
          <a:p>
            <a:endParaRPr/>
          </a:p>
          <a:p>
            <a:pPr>
              <a:defRPr b="1"/>
            </a:pPr>
            <a:r>
              <a:t>Docker Compose</a:t>
            </a:r>
          </a:p>
          <a:p>
            <a:r>
              <a:t>We briefly went through Docker Compose that can be used to specify all the parameters required to operate containers.</a:t>
            </a:r>
          </a:p>
          <a:p>
            <a:endParaRPr/>
          </a:p>
          <a:p>
            <a:pPr>
              <a:defRPr b="1"/>
            </a:pPr>
            <a:r>
              <a:t>Docker Swarm</a:t>
            </a:r>
          </a:p>
          <a:p>
            <a:r>
              <a:t>We discussed the usage of Docker Swarm as the containers orchestrator inside a datacenter.</a:t>
            </a:r>
          </a:p>
          <a:p>
            <a:endParaRPr/>
          </a:p>
          <a:p>
            <a:pPr>
              <a:defRPr b="1"/>
            </a:pPr>
            <a:r>
              <a:t>Docker Machine</a:t>
            </a:r>
          </a:p>
          <a:p>
            <a:r>
              <a:t>We saw that Docker Machine can be utilised to quickly create virtual machines ready for usage within the Docker Ecosystem.</a:t>
            </a:r>
          </a:p>
          <a:p>
            <a:endParaRPr/>
          </a:p>
          <a:p>
            <a:pPr>
              <a:defRPr b="1"/>
            </a:pPr>
            <a:r>
              <a:t>Kinematic</a:t>
            </a:r>
          </a:p>
          <a:p>
            <a:r>
              <a:t>Finally, we mentioned that on Windows and OS X operating systems, we can use Kinematic to configure our system to run Docker tools. It also provides a useful UI.</a:t>
            </a:r>
          </a:p>
          <a:p>
            <a:endParaRPr/>
          </a:p>
          <a:p>
            <a:pPr>
              <a:defRPr b="1"/>
            </a:pPr>
            <a:r>
              <a:t>Exercise</a:t>
            </a:r>
          </a:p>
          <a:p>
            <a:r>
              <a:t>[TEACHER DISPLAYS AND COMMENTS ON A FEW OF THE RESULTS PARTICIPANTS SENT]</a:t>
            </a:r>
          </a:p>
        </p:txBody>
      </p:sp>
    </p:spTree>
    <p:extLst>
      <p:ext uri="{BB962C8B-B14F-4D97-AF65-F5344CB8AC3E}">
        <p14:creationId xmlns:p14="http://schemas.microsoft.com/office/powerpoint/2010/main" val="1105569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2" name="Shape 4572"/>
          <p:cNvSpPr>
            <a:spLocks noGrp="1" noRot="1" noChangeAspect="1"/>
          </p:cNvSpPr>
          <p:nvPr>
            <p:ph type="sldImg"/>
          </p:nvPr>
        </p:nvSpPr>
        <p:spPr>
          <a:prstGeom prst="rect">
            <a:avLst/>
          </a:prstGeom>
        </p:spPr>
        <p:txBody>
          <a:bodyPr/>
          <a:lstStyle/>
          <a:p>
            <a:endParaRPr/>
          </a:p>
        </p:txBody>
      </p:sp>
      <p:sp>
        <p:nvSpPr>
          <p:cNvPr id="4573" name="Shape 4573"/>
          <p:cNvSpPr>
            <a:spLocks noGrp="1"/>
          </p:cNvSpPr>
          <p:nvPr>
            <p:ph type="body" sz="quarter" idx="1"/>
          </p:nvPr>
        </p:nvSpPr>
        <p:spPr>
          <a:prstGeom prst="rect">
            <a:avLst/>
          </a:prstGeom>
        </p:spPr>
        <p:txBody>
          <a:bodyPr/>
          <a:lstStyle/>
          <a:p>
            <a:r>
              <a:t>Today, we'll start working on a project that combined CloudBees Jenkins Pipeline Plugin with Docker. The idea behind today's and tomorrow's sessions is to learn basics about Jenkins Pipeline and Docker Pipeline plugins combined.</a:t>
            </a:r>
          </a:p>
          <a:p>
            <a:endParaRPr/>
          </a:p>
          <a:p>
            <a:pPr>
              <a:defRPr b="1"/>
            </a:pPr>
            <a:r>
              <a:t>Learn how to combine CloudBees Pipeline plugin with Docker</a:t>
            </a:r>
          </a:p>
          <a:p>
            <a:r>
              <a:t>We'll put the Docker commands we learned in use to perform operations like building, pushing, pulling, running, and so on. We'll do all that, and more, through the Pipeline plugin.</a:t>
            </a:r>
          </a:p>
          <a:p>
            <a:endParaRPr/>
          </a:p>
          <a:p>
            <a:pPr>
              <a:defRPr b="1"/>
            </a:pPr>
            <a:r>
              <a:t>Full service deployment lifecycle</a:t>
            </a:r>
          </a:p>
          <a:p>
            <a:r>
              <a:t>We'll combine both to produce an effective and easy to maintain solution for the full continuous deployment lifecycle.</a:t>
            </a:r>
          </a:p>
          <a:p>
            <a:endParaRPr/>
          </a:p>
          <a:p>
            <a:r>
              <a:t>Let's to through the steps we'll perform as part of the deployment pipeline.</a:t>
            </a:r>
          </a:p>
          <a:p>
            <a:endParaRPr/>
          </a:p>
          <a:p>
            <a:endParaRPr/>
          </a:p>
        </p:txBody>
      </p:sp>
    </p:spTree>
    <p:extLst>
      <p:ext uri="{BB962C8B-B14F-4D97-AF65-F5344CB8AC3E}">
        <p14:creationId xmlns:p14="http://schemas.microsoft.com/office/powerpoint/2010/main" val="1285753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 name="Shape 4577"/>
          <p:cNvSpPr>
            <a:spLocks noGrp="1" noRot="1" noChangeAspect="1"/>
          </p:cNvSpPr>
          <p:nvPr>
            <p:ph type="sldImg"/>
          </p:nvPr>
        </p:nvSpPr>
        <p:spPr>
          <a:prstGeom prst="rect">
            <a:avLst/>
          </a:prstGeom>
        </p:spPr>
        <p:txBody>
          <a:bodyPr/>
          <a:lstStyle/>
          <a:p>
            <a:endParaRPr/>
          </a:p>
        </p:txBody>
      </p:sp>
      <p:sp>
        <p:nvSpPr>
          <p:cNvPr id="4578" name="Shape 4578"/>
          <p:cNvSpPr>
            <a:spLocks noGrp="1"/>
          </p:cNvSpPr>
          <p:nvPr>
            <p:ph type="body" sz="quarter" idx="1"/>
          </p:nvPr>
        </p:nvSpPr>
        <p:spPr>
          <a:prstGeom prst="rect">
            <a:avLst/>
          </a:prstGeom>
        </p:spPr>
        <p:txBody>
          <a:bodyPr/>
          <a:lstStyle/>
          <a:p>
            <a:pPr>
              <a:defRPr b="1"/>
            </a:pPr>
            <a:r>
              <a:t>Run pre-deployment tests inside a Docker container</a:t>
            </a:r>
          </a:p>
          <a:p>
            <a:r>
              <a:t>Run pre-deployment tests inside a Docker container. We'll see how we can utilise the combination of the Jenkins Pipeline with Docker to run all kinds of tests. We'll run front-end unit tests against Firefox and back-end functional tests that depends on MongoDB. We'll call them pre-deployment tests.</a:t>
            </a:r>
          </a:p>
          <a:p>
            <a:endParaRPr/>
          </a:p>
          <a:p>
            <a:pPr>
              <a:defRPr b="1"/>
            </a:pPr>
            <a:r>
              <a:t>Build artefacts</a:t>
            </a:r>
          </a:p>
          <a:p>
            <a:r>
              <a:t>Once our pre-deployment tests are successful, we'll run the process that will build a JAR artefact and prepare front-end static files for packaging.</a:t>
            </a:r>
          </a:p>
          <a:p>
            <a:endParaRPr/>
          </a:p>
          <a:p>
            <a:pPr>
              <a:defRPr b="1"/>
            </a:pPr>
            <a:r>
              <a:t>Build and push the service container</a:t>
            </a:r>
          </a:p>
          <a:p>
            <a:r>
              <a:t>With the artefacts ready, we'll proceed, and build the container image that will host our service. Once built, we'll push it to the private registry so that it is available for anyone with the access to our server.</a:t>
            </a:r>
          </a:p>
          <a:p>
            <a:endParaRPr/>
          </a:p>
          <a:p>
            <a:pPr>
              <a:defRPr b="1"/>
            </a:pPr>
            <a:r>
              <a:t>Request manual permission to deploy the service container to production</a:t>
            </a:r>
          </a:p>
          <a:p>
            <a:r>
              <a:t>Next, we'll add a process that will require a manual confirmation before the container is deployed to production.</a:t>
            </a:r>
          </a:p>
          <a:p>
            <a:endParaRPr/>
          </a:p>
          <a:p>
            <a:pPr>
              <a:defRPr b="1"/>
            </a:pPr>
            <a:r>
              <a:t>Pull the service container and all dependent containers to production</a:t>
            </a:r>
          </a:p>
          <a:p>
            <a:r>
              <a:t>Once we receive the confirmation, we'll switch to the production server and pull the latest release from the registry</a:t>
            </a:r>
          </a:p>
          <a:p>
            <a:endParaRPr/>
          </a:p>
          <a:p>
            <a:pPr>
              <a:defRPr b="1"/>
            </a:pPr>
            <a:r>
              <a:t>Run the service container and all dependent containers in production</a:t>
            </a:r>
          </a:p>
          <a:p>
            <a:r>
              <a:t>With the latest released pulled, we'll proceed and run the service container as well as those it depends on.</a:t>
            </a:r>
          </a:p>
          <a:p>
            <a:endParaRPr/>
          </a:p>
          <a:p>
            <a:pPr>
              <a:defRPr b="1"/>
            </a:pPr>
            <a:r>
              <a:t>Run post-deployment tests (integration tests) inside a Docker container</a:t>
            </a:r>
          </a:p>
          <a:p>
            <a:r>
              <a:t>Finally, we'll run another round of tests to confirm that the process was indeed executed correctly. We'll call them post-deployment or integration tests.</a:t>
            </a:r>
          </a:p>
          <a:p>
            <a:endParaRPr/>
          </a:p>
          <a:p>
            <a:r>
              <a:t>How does that sound for a project? Shall we give it a try?</a:t>
            </a:r>
          </a:p>
        </p:txBody>
      </p:sp>
    </p:spTree>
    <p:extLst>
      <p:ext uri="{BB962C8B-B14F-4D97-AF65-F5344CB8AC3E}">
        <p14:creationId xmlns:p14="http://schemas.microsoft.com/office/powerpoint/2010/main" val="16778620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2" name="Shape 4582"/>
          <p:cNvSpPr>
            <a:spLocks noGrp="1" noRot="1" noChangeAspect="1"/>
          </p:cNvSpPr>
          <p:nvPr>
            <p:ph type="sldImg"/>
          </p:nvPr>
        </p:nvSpPr>
        <p:spPr>
          <a:prstGeom prst="rect">
            <a:avLst/>
          </a:prstGeom>
        </p:spPr>
        <p:txBody>
          <a:bodyPr/>
          <a:lstStyle/>
          <a:p>
            <a:endParaRPr/>
          </a:p>
        </p:txBody>
      </p:sp>
      <p:sp>
        <p:nvSpPr>
          <p:cNvPr id="4583" name="Shape 4583"/>
          <p:cNvSpPr>
            <a:spLocks noGrp="1"/>
          </p:cNvSpPr>
          <p:nvPr>
            <p:ph type="body" sz="quarter" idx="1"/>
          </p:nvPr>
        </p:nvSpPr>
        <p:spPr>
          <a:prstGeom prst="rect">
            <a:avLst/>
          </a:prstGeom>
        </p:spPr>
        <p:txBody>
          <a:bodyPr/>
          <a:lstStyle/>
          <a:p>
            <a:r>
              <a:t>A new Pipeline job can be created by clicking the "New Item" link from the left-hand menu, typing a name of the job, selecting "Pipeline" as type and clicking the "OK" button. For this exercise, please use "my-pipeline" as the job name.</a:t>
            </a:r>
          </a:p>
        </p:txBody>
      </p:sp>
    </p:spTree>
    <p:extLst>
      <p:ext uri="{BB962C8B-B14F-4D97-AF65-F5344CB8AC3E}">
        <p14:creationId xmlns:p14="http://schemas.microsoft.com/office/powerpoint/2010/main" val="1220058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8" name="Shape 4588"/>
          <p:cNvSpPr>
            <a:spLocks noGrp="1" noRot="1" noChangeAspect="1"/>
          </p:cNvSpPr>
          <p:nvPr>
            <p:ph type="sldImg"/>
          </p:nvPr>
        </p:nvSpPr>
        <p:spPr>
          <a:prstGeom prst="rect">
            <a:avLst/>
          </a:prstGeom>
        </p:spPr>
        <p:txBody>
          <a:bodyPr/>
          <a:lstStyle/>
          <a:p>
            <a:endParaRPr/>
          </a:p>
        </p:txBody>
      </p:sp>
      <p:sp>
        <p:nvSpPr>
          <p:cNvPr id="4589" name="Shape 4589"/>
          <p:cNvSpPr>
            <a:spLocks noGrp="1"/>
          </p:cNvSpPr>
          <p:nvPr>
            <p:ph type="body" sz="quarter" idx="1"/>
          </p:nvPr>
        </p:nvSpPr>
        <p:spPr>
          <a:prstGeom prst="rect">
            <a:avLst/>
          </a:prstGeom>
        </p:spPr>
        <p:txBody>
          <a:bodyPr/>
          <a:lstStyle/>
          <a:p>
            <a:r>
              <a:t>A node is a step that schedules a task to run by adding it to the Jenkins build queue. As soon as an executor slot is available on a node (the Jenkins master, or a slave), the task is run on that node. A node also allocates a workspace (file directory) on that node for the duration of the task (more on this later). The argument inside brackets can be used to define the name of the node or label. In this case, the code inside this node will run only on those named or with the label "cd".</a:t>
            </a:r>
          </a:p>
          <a:p>
            <a:endParaRPr/>
          </a:p>
          <a:p>
            <a:r>
              <a:t>To see all the available arguments, please click the "Snippet Generator" checkbox and select the "node" step. To generate the Groovy code, please write "cd" in the "Label" field and click the "Generate Groovy" button. Generated code can be copy&amp;pasted into the "Script" text box. Same process should be followed for the rest of exercises.</a:t>
            </a:r>
          </a:p>
        </p:txBody>
      </p:sp>
    </p:spTree>
    <p:extLst>
      <p:ext uri="{BB962C8B-B14F-4D97-AF65-F5344CB8AC3E}">
        <p14:creationId xmlns:p14="http://schemas.microsoft.com/office/powerpoint/2010/main" val="1350020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4" name="Shape 4594"/>
          <p:cNvSpPr>
            <a:spLocks noGrp="1" noRot="1" noChangeAspect="1"/>
          </p:cNvSpPr>
          <p:nvPr>
            <p:ph type="sldImg"/>
          </p:nvPr>
        </p:nvSpPr>
        <p:spPr>
          <a:prstGeom prst="rect">
            <a:avLst/>
          </a:prstGeom>
        </p:spPr>
        <p:txBody>
          <a:bodyPr/>
          <a:lstStyle/>
          <a:p>
            <a:endParaRPr/>
          </a:p>
        </p:txBody>
      </p:sp>
      <p:sp>
        <p:nvSpPr>
          <p:cNvPr id="4595" name="Shape 4595"/>
          <p:cNvSpPr>
            <a:spLocks noGrp="1"/>
          </p:cNvSpPr>
          <p:nvPr>
            <p:ph type="body" sz="quarter" idx="1"/>
          </p:nvPr>
        </p:nvSpPr>
        <p:spPr>
          <a:prstGeom prst="rect">
            <a:avLst/>
          </a:prstGeom>
        </p:spPr>
        <p:txBody>
          <a:bodyPr/>
          <a:lstStyle/>
          <a:p>
            <a:r>
              <a:t>Pipeline jobs are run as any other type of Jenkins jobs. Click the "Build Now" link in the left-hand menu when inside the job screen or open the first URL presented on the screen. Let's take a look at the console output of the build (the second URL). Not much happened since we haven't specified any instruction to be run inside the node. The important thing to note is that we can see from the output that the job was run inside the "node-cd" node. The node is configured with the"cd" label.</a:t>
            </a:r>
          </a:p>
        </p:txBody>
      </p:sp>
    </p:spTree>
    <p:extLst>
      <p:ext uri="{BB962C8B-B14F-4D97-AF65-F5344CB8AC3E}">
        <p14:creationId xmlns:p14="http://schemas.microsoft.com/office/powerpoint/2010/main" val="162517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 name="Shape 4309"/>
          <p:cNvSpPr>
            <a:spLocks noGrp="1" noRot="1" noChangeAspect="1"/>
          </p:cNvSpPr>
          <p:nvPr>
            <p:ph type="sldImg"/>
          </p:nvPr>
        </p:nvSpPr>
        <p:spPr>
          <a:prstGeom prst="rect">
            <a:avLst/>
          </a:prstGeom>
        </p:spPr>
        <p:txBody>
          <a:bodyPr/>
          <a:lstStyle/>
          <a:p>
            <a:endParaRPr/>
          </a:p>
        </p:txBody>
      </p:sp>
      <p:sp>
        <p:nvSpPr>
          <p:cNvPr id="4310" name="Shape 4310"/>
          <p:cNvSpPr>
            <a:spLocks noGrp="1"/>
          </p:cNvSpPr>
          <p:nvPr>
            <p:ph type="body" sz="quarter" idx="1"/>
          </p:nvPr>
        </p:nvSpPr>
        <p:spPr>
          <a:prstGeom prst="rect">
            <a:avLst/>
          </a:prstGeom>
        </p:spPr>
        <p:txBody>
          <a:bodyPr/>
          <a:lstStyle/>
          <a:p>
            <a:r>
              <a:t>The main requirement of continuous delivery (CD) is to set a "pipeline" that will run the whole process, starting from SCM commit, through building and testing, all the way until deployment. Jenkins has been capable of creating such a pipeline almost from the day it was born. However, being capable of doing something does not necessarily mean that something is done efficiently and easy to maintain. Jenkins had quite a lot of deficiencies preventing us from exploiting CD flow to its full potential. We can chain jobs but...</a:t>
            </a:r>
          </a:p>
        </p:txBody>
      </p:sp>
    </p:spTree>
    <p:extLst>
      <p:ext uri="{BB962C8B-B14F-4D97-AF65-F5344CB8AC3E}">
        <p14:creationId xmlns:p14="http://schemas.microsoft.com/office/powerpoint/2010/main" val="300972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0" name="Shape 4600"/>
          <p:cNvSpPr>
            <a:spLocks noGrp="1" noRot="1" noChangeAspect="1"/>
          </p:cNvSpPr>
          <p:nvPr>
            <p:ph type="sldImg"/>
          </p:nvPr>
        </p:nvSpPr>
        <p:spPr>
          <a:prstGeom prst="rect">
            <a:avLst/>
          </a:prstGeom>
        </p:spPr>
        <p:txBody>
          <a:bodyPr/>
          <a:lstStyle/>
          <a:p>
            <a:endParaRPr/>
          </a:p>
        </p:txBody>
      </p:sp>
      <p:sp>
        <p:nvSpPr>
          <p:cNvPr id="4601" name="Shape 4601"/>
          <p:cNvSpPr>
            <a:spLocks noGrp="1"/>
          </p:cNvSpPr>
          <p:nvPr>
            <p:ph type="body" sz="quarter" idx="1"/>
          </p:nvPr>
        </p:nvSpPr>
        <p:spPr>
          <a:prstGeom prst="rect">
            <a:avLst/>
          </a:prstGeom>
        </p:spPr>
        <p:txBody>
          <a:bodyPr/>
          <a:lstStyle/>
          <a:p>
            <a:r>
              <a:t>Git step. It performs a clone from the specified repository. We'll use it to get the latest code from the Git repository </a:t>
            </a:r>
            <a:r>
              <a:rPr i="1"/>
              <a:t>cloudbees/training-books-ms</a:t>
            </a:r>
            <a:r>
              <a:t>. Please note that the </a:t>
            </a:r>
            <a:r>
              <a:rPr i="1"/>
              <a:t>git</a:t>
            </a:r>
            <a:r>
              <a:t> step is intelligent enough to know whether the code should be cloned or pulled from the repository.</a:t>
            </a:r>
          </a:p>
        </p:txBody>
      </p:sp>
    </p:spTree>
    <p:extLst>
      <p:ext uri="{BB962C8B-B14F-4D97-AF65-F5344CB8AC3E}">
        <p14:creationId xmlns:p14="http://schemas.microsoft.com/office/powerpoint/2010/main" val="995785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6" name="Shape 4606"/>
          <p:cNvSpPr>
            <a:spLocks noGrp="1" noRot="1" noChangeAspect="1"/>
          </p:cNvSpPr>
          <p:nvPr>
            <p:ph type="sldImg"/>
          </p:nvPr>
        </p:nvSpPr>
        <p:spPr>
          <a:prstGeom prst="rect">
            <a:avLst/>
          </a:prstGeom>
        </p:spPr>
        <p:txBody>
          <a:bodyPr/>
          <a:lstStyle/>
          <a:p>
            <a:endParaRPr/>
          </a:p>
        </p:txBody>
      </p:sp>
      <p:sp>
        <p:nvSpPr>
          <p:cNvPr id="4607" name="Shape 4607"/>
          <p:cNvSpPr>
            <a:spLocks noGrp="1"/>
          </p:cNvSpPr>
          <p:nvPr>
            <p:ph type="body" sz="quarter" idx="1"/>
          </p:nvPr>
        </p:nvSpPr>
        <p:spPr>
          <a:prstGeom prst="rect">
            <a:avLst/>
          </a:prstGeom>
        </p:spPr>
        <p:txBody>
          <a:bodyPr/>
          <a:lstStyle/>
          <a:p>
            <a:r>
              <a:t>Variables have the same function as in any other programming or scripting language. In addition, all job parameters are available as Pipeline variables. Inside a string, variable values can be obtained using the same syntax as in bash scripts by prefixing them with the dollar sign. Curly braces are optional.</a:t>
            </a:r>
          </a:p>
          <a:p>
            <a:r>
              <a:t>The "pwd" function returns the current directory path as a string.</a:t>
            </a:r>
          </a:p>
          <a:p>
            <a:r>
              <a:t>The "sh" runs a Bourne shell script on a Unix node. Multiple lines are accepted. An interpreter selector may be used, for example: "#!/usr/bin/perl". We can use it to create the directory by running "mkdir" and assign permissions with "chmod".</a:t>
            </a:r>
          </a:p>
        </p:txBody>
      </p:sp>
    </p:spTree>
    <p:extLst>
      <p:ext uri="{BB962C8B-B14F-4D97-AF65-F5344CB8AC3E}">
        <p14:creationId xmlns:p14="http://schemas.microsoft.com/office/powerpoint/2010/main" val="8298290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 name="Shape 4612"/>
          <p:cNvSpPr>
            <a:spLocks noGrp="1" noRot="1" noChangeAspect="1"/>
          </p:cNvSpPr>
          <p:nvPr>
            <p:ph type="sldImg"/>
          </p:nvPr>
        </p:nvSpPr>
        <p:spPr>
          <a:prstGeom prst="rect">
            <a:avLst/>
          </a:prstGeom>
        </p:spPr>
        <p:txBody>
          <a:bodyPr/>
          <a:lstStyle/>
          <a:p>
            <a:endParaRPr/>
          </a:p>
        </p:txBody>
      </p:sp>
      <p:sp>
        <p:nvSpPr>
          <p:cNvPr id="4613" name="Shape 4613"/>
          <p:cNvSpPr>
            <a:spLocks noGrp="1"/>
          </p:cNvSpPr>
          <p:nvPr>
            <p:ph type="body" sz="quarter" idx="1"/>
          </p:nvPr>
        </p:nvSpPr>
        <p:spPr>
          <a:prstGeom prst="rect">
            <a:avLst/>
          </a:prstGeom>
        </p:spPr>
        <p:txBody>
          <a:bodyPr/>
          <a:lstStyle/>
          <a:p>
            <a:r>
              <a:t>By default, flow builds can run concurrently. The stage command lets you mark certain sections of a build as being constrained by limited concurrency. Newer builds are always given priority when entering such a throttled stage; older builds will simply exit early if they are preempted. Stage is also used inside the "Stage View" as a way to separate the flow into groups.</a:t>
            </a:r>
          </a:p>
        </p:txBody>
      </p:sp>
    </p:spTree>
    <p:extLst>
      <p:ext uri="{BB962C8B-B14F-4D97-AF65-F5344CB8AC3E}">
        <p14:creationId xmlns:p14="http://schemas.microsoft.com/office/powerpoint/2010/main" val="11784599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1" name="Shape 4621"/>
          <p:cNvSpPr>
            <a:spLocks noGrp="1" noRot="1" noChangeAspect="1"/>
          </p:cNvSpPr>
          <p:nvPr>
            <p:ph type="sldImg"/>
          </p:nvPr>
        </p:nvSpPr>
        <p:spPr>
          <a:prstGeom prst="rect">
            <a:avLst/>
          </a:prstGeom>
        </p:spPr>
        <p:txBody>
          <a:bodyPr/>
          <a:lstStyle/>
          <a:p>
            <a:endParaRPr/>
          </a:p>
        </p:txBody>
      </p:sp>
      <p:sp>
        <p:nvSpPr>
          <p:cNvPr id="4622" name="Shape 4622"/>
          <p:cNvSpPr>
            <a:spLocks noGrp="1"/>
          </p:cNvSpPr>
          <p:nvPr>
            <p:ph type="body" sz="quarter" idx="1"/>
          </p:nvPr>
        </p:nvSpPr>
        <p:spPr>
          <a:prstGeom prst="rect">
            <a:avLst/>
          </a:prstGeom>
        </p:spPr>
        <p:txBody>
          <a:bodyPr/>
          <a:lstStyle/>
          <a:p>
            <a:r>
              <a:t>Docker image we want to work with can be specified with "docker.image('FULL_IMAGE_NAME')". It will return a reference that can be stored as a variable. Images can be pulled from Registry using ".pull()". Use ".inside" to run instructions inside a container. The "inside" function accepts arguments that will be passed to Docker. For example, we can specify volume like "-v HOST_VOLUME_PATH:DOCKER_VOLUME_PATH".</a:t>
            </a:r>
          </a:p>
        </p:txBody>
      </p:sp>
    </p:spTree>
    <p:extLst>
      <p:ext uri="{BB962C8B-B14F-4D97-AF65-F5344CB8AC3E}">
        <p14:creationId xmlns:p14="http://schemas.microsoft.com/office/powerpoint/2010/main" val="1339806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7" name="Shape 4627"/>
          <p:cNvSpPr>
            <a:spLocks noGrp="1" noRot="1" noChangeAspect="1"/>
          </p:cNvSpPr>
          <p:nvPr>
            <p:ph type="sldImg"/>
          </p:nvPr>
        </p:nvSpPr>
        <p:spPr>
          <a:prstGeom prst="rect">
            <a:avLst/>
          </a:prstGeom>
        </p:spPr>
        <p:txBody>
          <a:bodyPr/>
          <a:lstStyle/>
          <a:p>
            <a:endParaRPr/>
          </a:p>
        </p:txBody>
      </p:sp>
      <p:sp>
        <p:nvSpPr>
          <p:cNvPr id="4628" name="Shape 4628"/>
          <p:cNvSpPr>
            <a:spLocks noGrp="1"/>
          </p:cNvSpPr>
          <p:nvPr>
            <p:ph type="body" sz="quarter" idx="1"/>
          </p:nvPr>
        </p:nvSpPr>
        <p:spPr>
          <a:prstGeom prst="rect">
            <a:avLst/>
          </a:prstGeom>
        </p:spPr>
        <p:txBody>
          <a:bodyPr/>
          <a:lstStyle/>
          <a:p>
            <a:r>
              <a:t>Building an image can be done with ".build" followed by the image name. The result can be assigned to a variable. Similarly, image can be pushed through ".push()".</a:t>
            </a:r>
          </a:p>
        </p:txBody>
      </p:sp>
    </p:spTree>
    <p:extLst>
      <p:ext uri="{BB962C8B-B14F-4D97-AF65-F5344CB8AC3E}">
        <p14:creationId xmlns:p14="http://schemas.microsoft.com/office/powerpoint/2010/main" val="12502250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3" name="Shape 4633"/>
          <p:cNvSpPr>
            <a:spLocks noGrp="1" noRot="1" noChangeAspect="1"/>
          </p:cNvSpPr>
          <p:nvPr>
            <p:ph type="sldImg"/>
          </p:nvPr>
        </p:nvSpPr>
        <p:spPr>
          <a:prstGeom prst="rect">
            <a:avLst/>
          </a:prstGeom>
        </p:spPr>
        <p:txBody>
          <a:bodyPr/>
          <a:lstStyle/>
          <a:p>
            <a:endParaRPr/>
          </a:p>
        </p:txBody>
      </p:sp>
      <p:sp>
        <p:nvSpPr>
          <p:cNvPr id="4634" name="Shape 4634"/>
          <p:cNvSpPr>
            <a:spLocks noGrp="1"/>
          </p:cNvSpPr>
          <p:nvPr>
            <p:ph type="body" sz="quarter" idx="1"/>
          </p:nvPr>
        </p:nvSpPr>
        <p:spPr>
          <a:prstGeom prst="rect">
            <a:avLst/>
          </a:prstGeom>
        </p:spPr>
        <p:txBody>
          <a:bodyPr/>
          <a:lstStyle/>
          <a:p>
            <a:r>
              <a:t>If multiple nodes are used inside the same Pipeline, in some cases there is the need to move files from one to another. The "stash" instructions stores some files to be used later in the build. Its counterpart is "unstash" that restores stashed files.</a:t>
            </a:r>
          </a:p>
        </p:txBody>
      </p:sp>
    </p:spTree>
    <p:extLst>
      <p:ext uri="{BB962C8B-B14F-4D97-AF65-F5344CB8AC3E}">
        <p14:creationId xmlns:p14="http://schemas.microsoft.com/office/powerpoint/2010/main" val="15519088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9" name="Shape 4639"/>
          <p:cNvSpPr>
            <a:spLocks noGrp="1" noRot="1" noChangeAspect="1"/>
          </p:cNvSpPr>
          <p:nvPr>
            <p:ph type="sldImg"/>
          </p:nvPr>
        </p:nvSpPr>
        <p:spPr>
          <a:prstGeom prst="rect">
            <a:avLst/>
          </a:prstGeom>
        </p:spPr>
        <p:txBody>
          <a:bodyPr/>
          <a:lstStyle/>
          <a:p>
            <a:endParaRPr/>
          </a:p>
        </p:txBody>
      </p:sp>
      <p:sp>
        <p:nvSpPr>
          <p:cNvPr id="4640" name="Shape 4640"/>
          <p:cNvSpPr>
            <a:spLocks noGrp="1"/>
          </p:cNvSpPr>
          <p:nvPr>
            <p:ph type="body" sz="quarter" idx="1"/>
          </p:nvPr>
        </p:nvSpPr>
        <p:spPr>
          <a:prstGeom prst="rect">
            <a:avLst/>
          </a:prstGeom>
        </p:spPr>
        <p:txBody>
          <a:bodyPr/>
          <a:lstStyle/>
          <a:p>
            <a:r>
              <a:t>Environment variables can be assigned or retrieved using the "env" instruction. The "withEnv" instruction sets one or more environment variables within a block. It is a very useful feature that allows us to limit the scope of environment variables.</a:t>
            </a:r>
          </a:p>
        </p:txBody>
      </p:sp>
    </p:spTree>
    <p:extLst>
      <p:ext uri="{BB962C8B-B14F-4D97-AF65-F5344CB8AC3E}">
        <p14:creationId xmlns:p14="http://schemas.microsoft.com/office/powerpoint/2010/main" val="17438550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9" name="Shape 4649"/>
          <p:cNvSpPr>
            <a:spLocks noGrp="1" noRot="1" noChangeAspect="1"/>
          </p:cNvSpPr>
          <p:nvPr>
            <p:ph type="sldImg"/>
          </p:nvPr>
        </p:nvSpPr>
        <p:spPr>
          <a:prstGeom prst="rect">
            <a:avLst/>
          </a:prstGeom>
        </p:spPr>
        <p:txBody>
          <a:bodyPr/>
          <a:lstStyle/>
          <a:p>
            <a:endParaRPr/>
          </a:p>
        </p:txBody>
      </p:sp>
      <p:sp>
        <p:nvSpPr>
          <p:cNvPr id="4650" name="Shape 4650"/>
          <p:cNvSpPr>
            <a:spLocks noGrp="1"/>
          </p:cNvSpPr>
          <p:nvPr>
            <p:ph type="body" sz="quarter" idx="1"/>
          </p:nvPr>
        </p:nvSpPr>
        <p:spPr>
          <a:prstGeom prst="rect">
            <a:avLst/>
          </a:prstGeom>
        </p:spPr>
        <p:txBody>
          <a:bodyPr/>
          <a:lstStyle/>
          <a:p>
            <a:pPr>
              <a:defRPr b="1"/>
            </a:pPr>
            <a:r>
              <a:t>Defined the project steps</a:t>
            </a:r>
          </a:p>
          <a:p>
            <a:r>
              <a:t>We defined the steps that will constitute out project. In a nutshell, the project will perform all the phases of the deployment flow, starting from testing and building, all the way until the service is deployed and integrated in production.</a:t>
            </a:r>
          </a:p>
          <a:p>
            <a:endParaRPr/>
          </a:p>
          <a:p>
            <a:pPr>
              <a:defRPr b="1"/>
            </a:pPr>
            <a:r>
              <a:t>Created a new Pipeline job</a:t>
            </a:r>
          </a:p>
          <a:p>
            <a:r>
              <a:t>We created a new Jenkins Pipeline job that will be used to perform all the steps we defined.</a:t>
            </a:r>
          </a:p>
          <a:p>
            <a:endParaRPr/>
          </a:p>
          <a:p>
            <a:pPr>
              <a:defRPr b="1"/>
            </a:pPr>
            <a:r>
              <a:t>Defined a node step</a:t>
            </a:r>
          </a:p>
          <a:p>
            <a:r>
              <a:t>We started by specifying the node our pipeline will run in, made sure that the code is retrieved from the repository, defined few variables, created a directory and set proper permissions through the </a:t>
            </a:r>
            <a:r>
              <a:rPr i="1"/>
              <a:t>sh </a:t>
            </a:r>
            <a:r>
              <a:t>step, and set the </a:t>
            </a:r>
            <a:r>
              <a:rPr i="1"/>
              <a:t>pre-deployment tests</a:t>
            </a:r>
            <a:r>
              <a:t> stage. As part of the stage, we pulled the latest container with the tests, entered it and run part of the tests suite. From there on, we built a new container with the latest release of the service and pushed it to the private registry. We had to use </a:t>
            </a:r>
            <a:r>
              <a:rPr i="1"/>
              <a:t>stash</a:t>
            </a:r>
            <a:r>
              <a:t> and </a:t>
            </a:r>
            <a:r>
              <a:rPr i="1"/>
              <a:t>unstash </a:t>
            </a:r>
            <a:r>
              <a:t>steps to move few files into the production server and defined the steps that form our </a:t>
            </a:r>
            <a:r>
              <a:rPr i="1"/>
              <a:t>deploy</a:t>
            </a:r>
            <a:r>
              <a:t> stage. Once inside the production server, we pulled the service container together with the MongoDB and used Docker Compose to run both of them. Finally, we run </a:t>
            </a:r>
            <a:r>
              <a:rPr i="1"/>
              <a:t>post-deployment tests</a:t>
            </a:r>
            <a:r>
              <a:t> that proved that the release was successfully deployed and integrated.</a:t>
            </a:r>
          </a:p>
          <a:p>
            <a:endParaRPr/>
          </a:p>
        </p:txBody>
      </p:sp>
    </p:spTree>
    <p:extLst>
      <p:ext uri="{BB962C8B-B14F-4D97-AF65-F5344CB8AC3E}">
        <p14:creationId xmlns:p14="http://schemas.microsoft.com/office/powerpoint/2010/main" val="114658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6" name="Shape 4656"/>
          <p:cNvSpPr>
            <a:spLocks noGrp="1" noRot="1" noChangeAspect="1"/>
          </p:cNvSpPr>
          <p:nvPr>
            <p:ph type="sldImg"/>
          </p:nvPr>
        </p:nvSpPr>
        <p:spPr>
          <a:prstGeom prst="rect">
            <a:avLst/>
          </a:prstGeom>
        </p:spPr>
        <p:txBody>
          <a:bodyPr/>
          <a:lstStyle/>
          <a:p>
            <a:endParaRPr/>
          </a:p>
        </p:txBody>
      </p:sp>
      <p:sp>
        <p:nvSpPr>
          <p:cNvPr id="4657" name="Shape 4657"/>
          <p:cNvSpPr>
            <a:spLocks noGrp="1"/>
          </p:cNvSpPr>
          <p:nvPr>
            <p:ph type="body" sz="quarter" idx="1"/>
          </p:nvPr>
        </p:nvSpPr>
        <p:spPr>
          <a:prstGeom prst="rect">
            <a:avLst/>
          </a:prstGeom>
        </p:spPr>
        <p:txBody>
          <a:bodyPr/>
          <a:lstStyle/>
          <a:p>
            <a:r>
              <a:t>To reinforce today’s material we have a short exercise for you. </a:t>
            </a:r>
          </a:p>
          <a:p>
            <a:endParaRPr/>
          </a:p>
          <a:p>
            <a:r>
              <a:t>[READ THE EXERCISE FROM THE SCREEN]</a:t>
            </a:r>
          </a:p>
          <a:p>
            <a:endParaRPr/>
          </a:p>
          <a:p>
            <a:r>
              <a:t>Please send your Pipeline script to my email. We'll begin the next day by exploring few of the examples you created.</a:t>
            </a:r>
          </a:p>
        </p:txBody>
      </p:sp>
    </p:spTree>
    <p:extLst>
      <p:ext uri="{BB962C8B-B14F-4D97-AF65-F5344CB8AC3E}">
        <p14:creationId xmlns:p14="http://schemas.microsoft.com/office/powerpoint/2010/main" val="766645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1" name="Shape 4661"/>
          <p:cNvSpPr>
            <a:spLocks noGrp="1" noRot="1" noChangeAspect="1"/>
          </p:cNvSpPr>
          <p:nvPr>
            <p:ph type="sldImg"/>
          </p:nvPr>
        </p:nvSpPr>
        <p:spPr>
          <a:prstGeom prst="rect">
            <a:avLst/>
          </a:prstGeom>
        </p:spPr>
        <p:txBody>
          <a:bodyPr/>
          <a:lstStyle/>
          <a:p>
            <a:endParaRPr/>
          </a:p>
        </p:txBody>
      </p:sp>
      <p:sp>
        <p:nvSpPr>
          <p:cNvPr id="4662" name="Shape 4662"/>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105170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4" name="Shape 4314"/>
          <p:cNvSpPr>
            <a:spLocks noGrp="1" noRot="1" noChangeAspect="1"/>
          </p:cNvSpPr>
          <p:nvPr>
            <p:ph type="sldImg"/>
          </p:nvPr>
        </p:nvSpPr>
        <p:spPr>
          <a:prstGeom prst="rect">
            <a:avLst/>
          </a:prstGeom>
        </p:spPr>
        <p:txBody>
          <a:bodyPr/>
          <a:lstStyle/>
          <a:p>
            <a:endParaRPr/>
          </a:p>
        </p:txBody>
      </p:sp>
      <p:sp>
        <p:nvSpPr>
          <p:cNvPr id="4315" name="Shape 4315"/>
          <p:cNvSpPr>
            <a:spLocks noGrp="1"/>
          </p:cNvSpPr>
          <p:nvPr>
            <p:ph type="body" sz="quarter" idx="1"/>
          </p:nvPr>
        </p:nvSpPr>
        <p:spPr>
          <a:prstGeom prst="rect">
            <a:avLst/>
          </a:prstGeom>
        </p:spPr>
        <p:txBody>
          <a:bodyPr/>
          <a:lstStyle/>
          <a:p>
            <a:r>
              <a:t>A real-world CD pipeline is often much more complex than what chained jobs can offer. Even when we can accomplish the objectives, the result is cumbersome, hard to maintain, and difficult to visualise. Some of the CD objectives we are unable to solve through chained jobs or are proved to be difficult to implement, are as follows.</a:t>
            </a:r>
          </a:p>
          <a:p>
            <a:endParaRPr/>
          </a:p>
          <a:p>
            <a:pPr>
              <a:defRPr b="1"/>
            </a:pPr>
            <a:r>
              <a:t>requires (complex) conditional logic:</a:t>
            </a:r>
          </a:p>
          <a:p>
            <a:r>
              <a:t>CD pipelines often require some conditional logic to be applied. In many cases, it is not enough to simply chain jobs in a linear fashion. Often, we do not want to simply say run job A, once it's finished, run job B, and follow it with job C. In real-world situations, things are more complicated than that. We want to run something (call it A), depending on the result invoke B1 or B2, than run in parallel C1, C2, and C3, and, finally, execute job D only when C jobs are finished successfully. If this would be a program or a script, we would have no problem accomplishing something like that since all modern programming languages allow us to employ conditional logic in a simple and efficient way.</a:t>
            </a:r>
          </a:p>
          <a:p>
            <a:endParaRPr/>
          </a:p>
          <a:p>
            <a:pPr>
              <a:defRPr b="1"/>
            </a:pPr>
            <a:r>
              <a:t>requires resources allocation and cleanup</a:t>
            </a:r>
          </a:p>
          <a:p>
            <a:r>
              <a:t>Resource allocation needs a careful thought and, often, is more complicated than a simple decision to run a job on a predefined slave. There are cases when slave should be decided dynamically, workspace should be defined during runtime, and cleanup depends on a result of some action.</a:t>
            </a:r>
          </a:p>
          <a:p>
            <a:endParaRPr/>
          </a:p>
          <a:p>
            <a:pPr>
              <a:defRPr b="1"/>
            </a:pPr>
            <a:r>
              <a:t>involves human interaction for manual approval</a:t>
            </a:r>
          </a:p>
          <a:p>
            <a:r>
              <a:t>While continuous deployment process means that the whole pipeline ends with deployment to production, many business are not ready for such a scope, or have use cases when it is not appropriate. Any other process with a smaller scope, be it continuous delivery or continuous integration, often requires some human interaction. A step in the pipeline might need someone's confirmation, failed process might need a manual input about reasons for the failure, and so on. Requirement for human interaction should be an integral part of the pipeline and should allow us to pause, inspect, and resume the flow.</a:t>
            </a:r>
          </a:p>
          <a:p>
            <a:endParaRPr/>
          </a:p>
          <a:p>
            <a:pPr>
              <a:defRPr b="1"/>
            </a:pPr>
            <a:r>
              <a:t>should be resumable at some point on failure</a:t>
            </a:r>
          </a:p>
          <a:p>
            <a:r>
              <a:t>In many cases, it can take a long time for deployment pipelines to be fully executed. It is not uncommon for them to run for a couple of hours, or even days. In such cases, failure of the process, or the whole node the process is running on, should not mean that everything should be repeated. We should have a mechanism to continue the flow from defined checkpoints thus avoiding costly repetition, potential delays, and additional costs.</a:t>
            </a:r>
          </a:p>
          <a:p>
            <a:endParaRPr/>
          </a:p>
        </p:txBody>
      </p:sp>
    </p:spTree>
    <p:extLst>
      <p:ext uri="{BB962C8B-B14F-4D97-AF65-F5344CB8AC3E}">
        <p14:creationId xmlns:p14="http://schemas.microsoft.com/office/powerpoint/2010/main" val="59603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8" name="Shape 4668"/>
          <p:cNvSpPr>
            <a:spLocks noGrp="1" noRot="1" noChangeAspect="1"/>
          </p:cNvSpPr>
          <p:nvPr>
            <p:ph type="sldImg"/>
          </p:nvPr>
        </p:nvSpPr>
        <p:spPr>
          <a:prstGeom prst="rect">
            <a:avLst/>
          </a:prstGeom>
        </p:spPr>
        <p:txBody>
          <a:bodyPr/>
          <a:lstStyle/>
          <a:p>
            <a:endParaRPr/>
          </a:p>
        </p:txBody>
      </p:sp>
      <p:sp>
        <p:nvSpPr>
          <p:cNvPr id="4669" name="Shape 4669"/>
          <p:cNvSpPr>
            <a:spLocks noGrp="1"/>
          </p:cNvSpPr>
          <p:nvPr>
            <p:ph type="body" sz="quarter" idx="1"/>
          </p:nvPr>
        </p:nvSpPr>
        <p:spPr>
          <a:prstGeom prst="rect">
            <a:avLst/>
          </a:prstGeom>
        </p:spPr>
        <p:txBody>
          <a:bodyPr/>
          <a:lstStyle/>
          <a:p>
            <a:r>
              <a:t>The first command will create the VM. The second command will setup everything required for today's session: Java, Docker, Docker Compose, Docker Registry, CJE, and Jenkins node. Once CJE is up and running, participants will be asked to open it in a browser, enter the licence key and go back to the terminal screen to continue the setup. CJE will be fully set up with nodes, sample jobs, and so on.</a:t>
            </a:r>
          </a:p>
        </p:txBody>
      </p:sp>
    </p:spTree>
    <p:extLst>
      <p:ext uri="{BB962C8B-B14F-4D97-AF65-F5344CB8AC3E}">
        <p14:creationId xmlns:p14="http://schemas.microsoft.com/office/powerpoint/2010/main" val="228106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3" name="Shape 4673"/>
          <p:cNvSpPr>
            <a:spLocks noGrp="1" noRot="1" noChangeAspect="1"/>
          </p:cNvSpPr>
          <p:nvPr>
            <p:ph type="sldImg"/>
          </p:nvPr>
        </p:nvSpPr>
        <p:spPr>
          <a:prstGeom prst="rect">
            <a:avLst/>
          </a:prstGeom>
        </p:spPr>
        <p:txBody>
          <a:bodyPr/>
          <a:lstStyle/>
          <a:p>
            <a:endParaRPr/>
          </a:p>
        </p:txBody>
      </p:sp>
      <p:sp>
        <p:nvSpPr>
          <p:cNvPr id="4674" name="Shape 4674"/>
          <p:cNvSpPr>
            <a:spLocks noGrp="1"/>
          </p:cNvSpPr>
          <p:nvPr>
            <p:ph type="body" sz="quarter" idx="1"/>
          </p:nvPr>
        </p:nvSpPr>
        <p:spPr>
          <a:prstGeom prst="rect">
            <a:avLst/>
          </a:prstGeom>
        </p:spPr>
        <p:txBody>
          <a:bodyPr/>
          <a:lstStyle/>
          <a:p>
            <a:r>
              <a:t>We did quite a lot yesterday. We created a new Pipeline job, setup a few nodes where our tasks will run. We used one node for all pre-deployment tasks and the other to deploy our service. We checked out the code from Git and declared a variable holding the path to the current directory. We used that variable to create a new directory and assign permissions through the </a:t>
            </a:r>
            <a:r>
              <a:rPr i="1"/>
              <a:t>sh</a:t>
            </a:r>
            <a:r>
              <a:t> step. We split the steps into a few stages; pre-deployment tests, build, deploy, and post-deployment tests. We pulled the Docker image containing all our tests and used the Pipeline step </a:t>
            </a:r>
            <a:r>
              <a:rPr i="1"/>
              <a:t>inside</a:t>
            </a:r>
            <a:r>
              <a:t> to run them. That run resulted in a JAR file containing the new release of the service. We used it to build a new Docker image containing the release and pushed it to the private registry. From there on, we deployed the new release to the production server and run post-deployment tests that ensured the release was indeed deployed correctly.</a:t>
            </a:r>
          </a:p>
          <a:p>
            <a:endParaRPr/>
          </a:p>
          <a:p>
            <a:r>
              <a:t>You got the assignment to apply the knowledge into your projects. Let's take a look at a few examples you sent me. [INSTRUCTOR SHOW A COUPLE OF EXAMPLES].</a:t>
            </a:r>
          </a:p>
        </p:txBody>
      </p:sp>
    </p:spTree>
    <p:extLst>
      <p:ext uri="{BB962C8B-B14F-4D97-AF65-F5344CB8AC3E}">
        <p14:creationId xmlns:p14="http://schemas.microsoft.com/office/powerpoint/2010/main" val="5318205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1" name="Shape 4681"/>
          <p:cNvSpPr>
            <a:spLocks noGrp="1" noRot="1" noChangeAspect="1"/>
          </p:cNvSpPr>
          <p:nvPr>
            <p:ph type="sldImg"/>
          </p:nvPr>
        </p:nvSpPr>
        <p:spPr>
          <a:prstGeom prst="rect">
            <a:avLst/>
          </a:prstGeom>
        </p:spPr>
        <p:txBody>
          <a:bodyPr/>
          <a:lstStyle/>
          <a:p>
            <a:endParaRPr/>
          </a:p>
        </p:txBody>
      </p:sp>
      <p:sp>
        <p:nvSpPr>
          <p:cNvPr id="4682" name="Shape 4682"/>
          <p:cNvSpPr>
            <a:spLocks noGrp="1"/>
          </p:cNvSpPr>
          <p:nvPr>
            <p:ph type="body" sz="quarter" idx="1"/>
          </p:nvPr>
        </p:nvSpPr>
        <p:spPr>
          <a:prstGeom prst="rect">
            <a:avLst/>
          </a:prstGeom>
        </p:spPr>
        <p:txBody>
          <a:bodyPr/>
          <a:lstStyle/>
          <a:p>
            <a:r>
              <a:t>Yesterday, we finished a simple implementation of the deployment lifecycle project using the CloudBees Pipeline and Docker. Today, we'll work on some of the advanced features we can leverage to make the deployment flow even more robust. As you'll see very soon, more advanced does not necessarily mean more complicated. Indeed, we tried our best to make all the features of the Pipeline easy to learn and use.</a:t>
            </a:r>
          </a:p>
        </p:txBody>
      </p:sp>
    </p:spTree>
    <p:extLst>
      <p:ext uri="{BB962C8B-B14F-4D97-AF65-F5344CB8AC3E}">
        <p14:creationId xmlns:p14="http://schemas.microsoft.com/office/powerpoint/2010/main" val="4810114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6" name="Shape 4686"/>
          <p:cNvSpPr>
            <a:spLocks noGrp="1" noRot="1" noChangeAspect="1"/>
          </p:cNvSpPr>
          <p:nvPr>
            <p:ph type="sldImg"/>
          </p:nvPr>
        </p:nvSpPr>
        <p:spPr>
          <a:prstGeom prst="rect">
            <a:avLst/>
          </a:prstGeom>
        </p:spPr>
        <p:txBody>
          <a:bodyPr/>
          <a:lstStyle/>
          <a:p>
            <a:endParaRPr/>
          </a:p>
        </p:txBody>
      </p:sp>
      <p:sp>
        <p:nvSpPr>
          <p:cNvPr id="4687" name="Shape 4687"/>
          <p:cNvSpPr>
            <a:spLocks noGrp="1"/>
          </p:cNvSpPr>
          <p:nvPr>
            <p:ph type="body" sz="quarter" idx="1"/>
          </p:nvPr>
        </p:nvSpPr>
        <p:spPr>
          <a:prstGeom prst="rect">
            <a:avLst/>
          </a:prstGeom>
        </p:spPr>
        <p:txBody>
          <a:bodyPr/>
          <a:lstStyle/>
          <a:p>
            <a:r>
              <a:t>Let's us, briefly, go through the tasks we'll learn today.</a:t>
            </a:r>
          </a:p>
          <a:p>
            <a:endParaRPr/>
          </a:p>
          <a:p>
            <a:pPr>
              <a:defRPr b="1"/>
            </a:pPr>
            <a:r>
              <a:t>Request manual confirmation before deployment</a:t>
            </a:r>
          </a:p>
          <a:p>
            <a:r>
              <a:t>We'll define a step in the workflow that will request a manual confirmation before a new release is deployed.</a:t>
            </a:r>
          </a:p>
          <a:p>
            <a:endParaRPr/>
          </a:p>
          <a:p>
            <a:pPr>
              <a:defRPr b="1"/>
            </a:pPr>
            <a:r>
              <a:t>Run steps in parallel</a:t>
            </a:r>
          </a:p>
          <a:p>
            <a:r>
              <a:t>We'll try to speed up the deployment time by executing steps in parallel.</a:t>
            </a:r>
          </a:p>
          <a:p>
            <a:endParaRPr/>
          </a:p>
          <a:p>
            <a:pPr>
              <a:defRPr b="1"/>
            </a:pPr>
            <a:r>
              <a:t>Control the steps execution</a:t>
            </a:r>
          </a:p>
          <a:p>
            <a:r>
              <a:t>In many cases, some conditional logic is required. We'll see how we could enhance our Pipeline script by controlling the execution of the steps.</a:t>
            </a:r>
          </a:p>
          <a:p>
            <a:endParaRPr/>
          </a:p>
          <a:p>
            <a:pPr>
              <a:defRPr b="1"/>
            </a:pPr>
            <a:r>
              <a:t>Add checkpoints on critical or after long running processes</a:t>
            </a:r>
          </a:p>
          <a:p>
            <a:r>
              <a:t>Even though we should strive for perfection and have systems that never fail, unexpected tends to happen from time to time. We'll explore one of the way to fight the unexpected by using checkpoints that will allow us to restart the flow from specified points in the script.</a:t>
            </a:r>
          </a:p>
          <a:p>
            <a:endParaRPr/>
          </a:p>
          <a:p>
            <a:pPr>
              <a:defRPr b="1"/>
            </a:pPr>
            <a:r>
              <a:t>Visualize the deployment pipeline</a:t>
            </a:r>
          </a:p>
          <a:p>
            <a:r>
              <a:t>Even though with the Pipeline we are moving towards jobs definitions expressed through code, visualisation is still a very important aspect of the flow. We'll see how we could visualise the execution of the pipeline we built.</a:t>
            </a:r>
          </a:p>
          <a:p>
            <a:endParaRPr/>
          </a:p>
          <a:p>
            <a:pPr>
              <a:defRPr b="1"/>
            </a:pPr>
            <a:r>
              <a:t>Convert the job into a template</a:t>
            </a:r>
          </a:p>
          <a:p>
            <a:r>
              <a:t>Jenkins jobs tend to be very repetitive. Managing many jobs is very time consuming and error prone endeavour. We'll learn how we can improve jobs maintainability by converting the Pipeline job we created into a template.</a:t>
            </a:r>
          </a:p>
          <a:p>
            <a:endParaRPr/>
          </a:p>
          <a:p>
            <a:pPr>
              <a:defRPr b="1"/>
            </a:pPr>
            <a:r>
              <a:t>Leverage multi branch pipeline and Jenkinsfile features</a:t>
            </a:r>
          </a:p>
          <a:p>
            <a:r>
              <a:t>Managing pipeline scripts in a centralised location like Jenkins tends to complicate development. Wouldn't it be better if the Pipeline code is located in the same repository as the application itself? Moreover, wouldn't it be a good improvement if we could define different flows depending on the branch? We'll explore both options through the Multibranch Pipeline job and Jenkinsfile.</a:t>
            </a:r>
          </a:p>
        </p:txBody>
      </p:sp>
    </p:spTree>
    <p:extLst>
      <p:ext uri="{BB962C8B-B14F-4D97-AF65-F5344CB8AC3E}">
        <p14:creationId xmlns:p14="http://schemas.microsoft.com/office/powerpoint/2010/main" val="12305222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2" name="Shape 4692"/>
          <p:cNvSpPr>
            <a:spLocks noGrp="1" noRot="1" noChangeAspect="1"/>
          </p:cNvSpPr>
          <p:nvPr>
            <p:ph type="sldImg"/>
          </p:nvPr>
        </p:nvSpPr>
        <p:spPr>
          <a:prstGeom prst="rect">
            <a:avLst/>
          </a:prstGeom>
        </p:spPr>
        <p:txBody>
          <a:bodyPr/>
          <a:lstStyle/>
          <a:p>
            <a:endParaRPr/>
          </a:p>
        </p:txBody>
      </p:sp>
      <p:sp>
        <p:nvSpPr>
          <p:cNvPr id="4693" name="Shape 4693"/>
          <p:cNvSpPr>
            <a:spLocks noGrp="1"/>
          </p:cNvSpPr>
          <p:nvPr>
            <p:ph type="body" sz="quarter" idx="1"/>
          </p:nvPr>
        </p:nvSpPr>
        <p:spPr>
          <a:prstGeom prst="rect">
            <a:avLst/>
          </a:prstGeom>
        </p:spPr>
        <p:txBody>
          <a:bodyPr/>
          <a:lstStyle/>
          <a:p>
            <a:r>
              <a:t>The "input" step pauses flow execution and allows the user to interact and control the flow of the build. Only a basic "process" or "abort" option is provided in the stage view. You can optionally request information back, hence the name of the step. The parameter entry screen can be accessed via a link at the bottom of the build console log or via link in the sidebar for a build.</a:t>
            </a:r>
          </a:p>
        </p:txBody>
      </p:sp>
    </p:spTree>
    <p:extLst>
      <p:ext uri="{BB962C8B-B14F-4D97-AF65-F5344CB8AC3E}">
        <p14:creationId xmlns:p14="http://schemas.microsoft.com/office/powerpoint/2010/main" val="11198679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8" name="Shape 4698"/>
          <p:cNvSpPr>
            <a:spLocks noGrp="1" noRot="1" noChangeAspect="1"/>
          </p:cNvSpPr>
          <p:nvPr>
            <p:ph type="sldImg"/>
          </p:nvPr>
        </p:nvSpPr>
        <p:spPr>
          <a:prstGeom prst="rect">
            <a:avLst/>
          </a:prstGeom>
        </p:spPr>
        <p:txBody>
          <a:bodyPr/>
          <a:lstStyle/>
          <a:p>
            <a:endParaRPr/>
          </a:p>
        </p:txBody>
      </p:sp>
      <p:sp>
        <p:nvSpPr>
          <p:cNvPr id="4699" name="Shape 4699"/>
          <p:cNvSpPr>
            <a:spLocks noGrp="1"/>
          </p:cNvSpPr>
          <p:nvPr>
            <p:ph type="body" sz="quarter" idx="1"/>
          </p:nvPr>
        </p:nvSpPr>
        <p:spPr>
          <a:prstGeom prst="rect">
            <a:avLst/>
          </a:prstGeom>
        </p:spPr>
        <p:txBody>
          <a:bodyPr/>
          <a:lstStyle/>
          <a:p>
            <a:r>
              <a:t>Executing steps in a sequence can result in a long build time. We can reduce it through the </a:t>
            </a:r>
            <a:r>
              <a:rPr i="1"/>
              <a:t>parallel</a:t>
            </a:r>
            <a:r>
              <a:t> step. It allows the execution of multiple flows in parallel.</a:t>
            </a:r>
          </a:p>
        </p:txBody>
      </p:sp>
    </p:spTree>
    <p:extLst>
      <p:ext uri="{BB962C8B-B14F-4D97-AF65-F5344CB8AC3E}">
        <p14:creationId xmlns:p14="http://schemas.microsoft.com/office/powerpoint/2010/main" val="10733146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5" name="Shape 4705"/>
          <p:cNvSpPr>
            <a:spLocks noGrp="1" noRot="1" noChangeAspect="1"/>
          </p:cNvSpPr>
          <p:nvPr>
            <p:ph type="sldImg"/>
          </p:nvPr>
        </p:nvSpPr>
        <p:spPr>
          <a:prstGeom prst="rect">
            <a:avLst/>
          </a:prstGeom>
        </p:spPr>
        <p:txBody>
          <a:bodyPr/>
          <a:lstStyle/>
          <a:p>
            <a:endParaRPr/>
          </a:p>
        </p:txBody>
      </p:sp>
      <p:sp>
        <p:nvSpPr>
          <p:cNvPr id="4706" name="Shape 4706"/>
          <p:cNvSpPr>
            <a:spLocks noGrp="1"/>
          </p:cNvSpPr>
          <p:nvPr>
            <p:ph type="body" sz="quarter" idx="1"/>
          </p:nvPr>
        </p:nvSpPr>
        <p:spPr>
          <a:prstGeom prst="rect">
            <a:avLst/>
          </a:prstGeom>
        </p:spPr>
        <p:txBody>
          <a:bodyPr/>
          <a:lstStyle/>
          <a:p>
            <a:r>
              <a:t>In many cases, some conditional logic is required. We'll see how we could enhance our Pipeline script by controlling the execution of the steps. There are quite a few </a:t>
            </a:r>
            <a:r>
              <a:rPr i="1"/>
              <a:t>execution control</a:t>
            </a:r>
            <a:r>
              <a:t> steps. We can use </a:t>
            </a:r>
            <a:r>
              <a:rPr i="1"/>
              <a:t>retry</a:t>
            </a:r>
            <a:r>
              <a:t> to repeat a block of steps, wait until an even occurs, </a:t>
            </a:r>
            <a:r>
              <a:rPr i="1"/>
              <a:t>pause </a:t>
            </a:r>
            <a:r>
              <a:t>the execution for a specified period, or </a:t>
            </a:r>
            <a:r>
              <a:rPr i="1"/>
              <a:t>timeout</a:t>
            </a:r>
            <a:r>
              <a:t> if a block of code runs for more than a give period. If those are not enough or do not fulfil the needs, we can always resolve to native Groovy control flow.</a:t>
            </a:r>
          </a:p>
        </p:txBody>
      </p:sp>
    </p:spTree>
    <p:extLst>
      <p:ext uri="{BB962C8B-B14F-4D97-AF65-F5344CB8AC3E}">
        <p14:creationId xmlns:p14="http://schemas.microsoft.com/office/powerpoint/2010/main" val="3371247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1" name="Shape 4711"/>
          <p:cNvSpPr>
            <a:spLocks noGrp="1" noRot="1" noChangeAspect="1"/>
          </p:cNvSpPr>
          <p:nvPr>
            <p:ph type="sldImg"/>
          </p:nvPr>
        </p:nvSpPr>
        <p:spPr>
          <a:prstGeom prst="rect">
            <a:avLst/>
          </a:prstGeom>
        </p:spPr>
        <p:txBody>
          <a:bodyPr/>
          <a:lstStyle/>
          <a:p>
            <a:endParaRPr/>
          </a:p>
        </p:txBody>
      </p:sp>
      <p:sp>
        <p:nvSpPr>
          <p:cNvPr id="4712" name="Shape 4712"/>
          <p:cNvSpPr>
            <a:spLocks noGrp="1"/>
          </p:cNvSpPr>
          <p:nvPr>
            <p:ph type="body" sz="quarter" idx="1"/>
          </p:nvPr>
        </p:nvSpPr>
        <p:spPr>
          <a:prstGeom prst="rect">
            <a:avLst/>
          </a:prstGeom>
        </p:spPr>
        <p:txBody>
          <a:bodyPr/>
          <a:lstStyle/>
          <a:p>
            <a:r>
              <a:t>The "retry" instruction retries the execution of commands in the body up to the specified number of times.</a:t>
            </a:r>
          </a:p>
        </p:txBody>
      </p:sp>
    </p:spTree>
    <p:extLst>
      <p:ext uri="{BB962C8B-B14F-4D97-AF65-F5344CB8AC3E}">
        <p14:creationId xmlns:p14="http://schemas.microsoft.com/office/powerpoint/2010/main" val="9935099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7" name="Shape 4717"/>
          <p:cNvSpPr>
            <a:spLocks noGrp="1" noRot="1" noChangeAspect="1"/>
          </p:cNvSpPr>
          <p:nvPr>
            <p:ph type="sldImg"/>
          </p:nvPr>
        </p:nvSpPr>
        <p:spPr>
          <a:prstGeom prst="rect">
            <a:avLst/>
          </a:prstGeom>
        </p:spPr>
        <p:txBody>
          <a:bodyPr/>
          <a:lstStyle/>
          <a:p>
            <a:endParaRPr/>
          </a:p>
        </p:txBody>
      </p:sp>
      <p:sp>
        <p:nvSpPr>
          <p:cNvPr id="4718" name="Shape 4718"/>
          <p:cNvSpPr>
            <a:spLocks noGrp="1"/>
          </p:cNvSpPr>
          <p:nvPr>
            <p:ph type="body" sz="quarter" idx="1"/>
          </p:nvPr>
        </p:nvSpPr>
        <p:spPr>
          <a:prstGeom prst="rect">
            <a:avLst/>
          </a:prstGeom>
        </p:spPr>
        <p:txBody>
          <a:bodyPr/>
          <a:lstStyle/>
          <a:p>
            <a:r>
              <a:t>The "sleep" instruction pauses the execution of the Pipeline.</a:t>
            </a:r>
          </a:p>
        </p:txBody>
      </p:sp>
    </p:spTree>
    <p:extLst>
      <p:ext uri="{BB962C8B-B14F-4D97-AF65-F5344CB8AC3E}">
        <p14:creationId xmlns:p14="http://schemas.microsoft.com/office/powerpoint/2010/main" val="12361725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6" name="Shape 4726"/>
          <p:cNvSpPr>
            <a:spLocks noGrp="1" noRot="1" noChangeAspect="1"/>
          </p:cNvSpPr>
          <p:nvPr>
            <p:ph type="sldImg"/>
          </p:nvPr>
        </p:nvSpPr>
        <p:spPr>
          <a:prstGeom prst="rect">
            <a:avLst/>
          </a:prstGeom>
        </p:spPr>
        <p:txBody>
          <a:bodyPr/>
          <a:lstStyle/>
          <a:p>
            <a:endParaRPr/>
          </a:p>
        </p:txBody>
      </p:sp>
      <p:sp>
        <p:nvSpPr>
          <p:cNvPr id="4727" name="Shape 4727"/>
          <p:cNvSpPr>
            <a:spLocks noGrp="1"/>
          </p:cNvSpPr>
          <p:nvPr>
            <p:ph type="body" sz="quarter" idx="1"/>
          </p:nvPr>
        </p:nvSpPr>
        <p:spPr>
          <a:prstGeom prst="rect">
            <a:avLst/>
          </a:prstGeom>
        </p:spPr>
        <p:txBody>
          <a:bodyPr/>
          <a:lstStyle/>
          <a:p>
            <a:r>
              <a:t>Complex pipeline may fail due to external causes (test resource offline, etc…). Restarting from step 1 would be a waste of time and resources. Checkpoints capture the pipeline state so that it can be restarted later.</a:t>
            </a:r>
          </a:p>
        </p:txBody>
      </p:sp>
    </p:spTree>
    <p:extLst>
      <p:ext uri="{BB962C8B-B14F-4D97-AF65-F5344CB8AC3E}">
        <p14:creationId xmlns:p14="http://schemas.microsoft.com/office/powerpoint/2010/main" val="159509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9" name="Shape 4319"/>
          <p:cNvSpPr>
            <a:spLocks noGrp="1" noRot="1" noChangeAspect="1"/>
          </p:cNvSpPr>
          <p:nvPr>
            <p:ph type="sldImg"/>
          </p:nvPr>
        </p:nvSpPr>
        <p:spPr>
          <a:prstGeom prst="rect">
            <a:avLst/>
          </a:prstGeom>
        </p:spPr>
        <p:txBody>
          <a:bodyPr/>
          <a:lstStyle/>
          <a:p>
            <a:endParaRPr/>
          </a:p>
        </p:txBody>
      </p:sp>
      <p:sp>
        <p:nvSpPr>
          <p:cNvPr id="4320" name="Shape 4320"/>
          <p:cNvSpPr>
            <a:spLocks noGrp="1"/>
          </p:cNvSpPr>
          <p:nvPr>
            <p:ph type="body" sz="quarter" idx="1"/>
          </p:nvPr>
        </p:nvSpPr>
        <p:spPr>
          <a:prstGeom prst="rect">
            <a:avLst/>
          </a:prstGeom>
        </p:spPr>
        <p:txBody>
          <a:bodyPr/>
          <a:lstStyle/>
          <a:p>
            <a:r>
              <a:t>Jenkins already had plugins that could help us designing and building CD pipelines. We got "Conditional build steps", "Parameterised trigger", "Promotions", and so on. One of the major issues with those plugins is configuration. It tends to be scattered across multiple locations, hard to maintain, and with low visibility.</a:t>
            </a:r>
          </a:p>
        </p:txBody>
      </p:sp>
    </p:spTree>
    <p:extLst>
      <p:ext uri="{BB962C8B-B14F-4D97-AF65-F5344CB8AC3E}">
        <p14:creationId xmlns:p14="http://schemas.microsoft.com/office/powerpoint/2010/main" val="10309139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1" name="Shape 4731"/>
          <p:cNvSpPr>
            <a:spLocks noGrp="1" noRot="1" noChangeAspect="1"/>
          </p:cNvSpPr>
          <p:nvPr>
            <p:ph type="sldImg"/>
          </p:nvPr>
        </p:nvSpPr>
        <p:spPr>
          <a:prstGeom prst="rect">
            <a:avLst/>
          </a:prstGeom>
        </p:spPr>
        <p:txBody>
          <a:bodyPr/>
          <a:lstStyle/>
          <a:p>
            <a:endParaRPr/>
          </a:p>
        </p:txBody>
      </p:sp>
      <p:sp>
        <p:nvSpPr>
          <p:cNvPr id="4732" name="Shape 4732"/>
          <p:cNvSpPr>
            <a:spLocks noGrp="1"/>
          </p:cNvSpPr>
          <p:nvPr>
            <p:ph type="body" sz="quarter" idx="1"/>
          </p:nvPr>
        </p:nvSpPr>
        <p:spPr>
          <a:prstGeom prst="rect">
            <a:avLst/>
          </a:prstGeom>
        </p:spPr>
        <p:txBody>
          <a:bodyPr/>
          <a:lstStyle/>
          <a:p>
            <a:r>
              <a:t>Even though with the Pipeline we are moving towards jobs definitions expressed through code, visualisation is still a very important aspect of the flow. When you have complex builds pipelines, it is useful to be able to see the progress of each stage. To that end, Jenkins Enterprise includes an extended visualization of pipeline build history on the index page of a flow project, under Stage View. (You can also click on Full Stage View to get a full-screen view.)</a:t>
            </a:r>
          </a:p>
          <a:p>
            <a:r>
              <a:t>By adding Stage View to your Pipeline jobs it allows users to easily identify the progress of each stage within the job.</a:t>
            </a:r>
          </a:p>
        </p:txBody>
      </p:sp>
    </p:spTree>
    <p:extLst>
      <p:ext uri="{BB962C8B-B14F-4D97-AF65-F5344CB8AC3E}">
        <p14:creationId xmlns:p14="http://schemas.microsoft.com/office/powerpoint/2010/main" val="173185426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7" name="Shape 4737"/>
          <p:cNvSpPr>
            <a:spLocks noGrp="1" noRot="1" noChangeAspect="1"/>
          </p:cNvSpPr>
          <p:nvPr>
            <p:ph type="sldImg"/>
          </p:nvPr>
        </p:nvSpPr>
        <p:spPr>
          <a:prstGeom prst="rect">
            <a:avLst/>
          </a:prstGeom>
        </p:spPr>
        <p:txBody>
          <a:bodyPr/>
          <a:lstStyle/>
          <a:p>
            <a:endParaRPr/>
          </a:p>
        </p:txBody>
      </p:sp>
      <p:sp>
        <p:nvSpPr>
          <p:cNvPr id="4738" name="Shape 4738"/>
          <p:cNvSpPr>
            <a:spLocks noGrp="1"/>
          </p:cNvSpPr>
          <p:nvPr>
            <p:ph type="body" sz="quarter" idx="1"/>
          </p:nvPr>
        </p:nvSpPr>
        <p:spPr>
          <a:prstGeom prst="rect">
            <a:avLst/>
          </a:prstGeom>
        </p:spPr>
        <p:txBody>
          <a:bodyPr/>
          <a:lstStyle/>
          <a:p>
            <a:r>
              <a:t>Jenkins jobs tend to be very repetitive. Managing many jobs is very time consuming and error prone endeavour. We'll learn how we can improve jobs maintainability by converting the Pipeline job we created into a template.</a:t>
            </a:r>
          </a:p>
        </p:txBody>
      </p:sp>
    </p:spTree>
    <p:extLst>
      <p:ext uri="{BB962C8B-B14F-4D97-AF65-F5344CB8AC3E}">
        <p14:creationId xmlns:p14="http://schemas.microsoft.com/office/powerpoint/2010/main" val="281229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2" name="Shape 4742"/>
          <p:cNvSpPr>
            <a:spLocks noGrp="1" noRot="1" noChangeAspect="1"/>
          </p:cNvSpPr>
          <p:nvPr>
            <p:ph type="sldImg"/>
          </p:nvPr>
        </p:nvSpPr>
        <p:spPr>
          <a:prstGeom prst="rect">
            <a:avLst/>
          </a:prstGeom>
        </p:spPr>
        <p:txBody>
          <a:bodyPr/>
          <a:lstStyle/>
          <a:p>
            <a:endParaRPr/>
          </a:p>
        </p:txBody>
      </p:sp>
      <p:sp>
        <p:nvSpPr>
          <p:cNvPr id="4743" name="Shape 4743"/>
          <p:cNvSpPr>
            <a:spLocks noGrp="1"/>
          </p:cNvSpPr>
          <p:nvPr>
            <p:ph type="body" sz="quarter" idx="1"/>
          </p:nvPr>
        </p:nvSpPr>
        <p:spPr>
          <a:prstGeom prst="rect">
            <a:avLst/>
          </a:prstGeom>
        </p:spPr>
        <p:txBody>
          <a:bodyPr/>
          <a:lstStyle/>
          <a:p>
            <a:r>
              <a:t>Multi-branch Pipeline job type allows us to use Jenkinsfile as the source of the Pipeline script. Once the job is created, Jenkins will scan the code repository and create sub-projects for each branch. Each of those sub-projects will run the Pipeline script defined in the Jenkinsfile. Having the ability to use a different Jenkinsfile depending on the branch, allows us to fine tune the flow depending on a branch type. For example, the flow defined in Jenkinsfile in the master branch can perform the full delivery all the way until deployment to production. On the other hand, Jenkinsfile inside a feature branch could perform all kinds of testing but skip the deployment itself.</a:t>
            </a:r>
          </a:p>
          <a:p>
            <a:endParaRPr/>
          </a:p>
          <a:p>
            <a:r>
              <a:t>Create new job called "my-multibranch". Select "Multibranch Pipeline" as the job type.</a:t>
            </a:r>
          </a:p>
        </p:txBody>
      </p:sp>
    </p:spTree>
    <p:extLst>
      <p:ext uri="{BB962C8B-B14F-4D97-AF65-F5344CB8AC3E}">
        <p14:creationId xmlns:p14="http://schemas.microsoft.com/office/powerpoint/2010/main" val="210357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7" name="Shape 4747"/>
          <p:cNvSpPr>
            <a:spLocks noGrp="1" noRot="1" noChangeAspect="1"/>
          </p:cNvSpPr>
          <p:nvPr>
            <p:ph type="sldImg"/>
          </p:nvPr>
        </p:nvSpPr>
        <p:spPr>
          <a:prstGeom prst="rect">
            <a:avLst/>
          </a:prstGeom>
        </p:spPr>
        <p:txBody>
          <a:bodyPr/>
          <a:lstStyle/>
          <a:p>
            <a:endParaRPr/>
          </a:p>
        </p:txBody>
      </p:sp>
      <p:sp>
        <p:nvSpPr>
          <p:cNvPr id="4748" name="Shape 4748"/>
          <p:cNvSpPr>
            <a:spLocks noGrp="1"/>
          </p:cNvSpPr>
          <p:nvPr>
            <p:ph type="body" sz="quarter" idx="1"/>
          </p:nvPr>
        </p:nvSpPr>
        <p:spPr>
          <a:prstGeom prst="rect">
            <a:avLst/>
          </a:prstGeom>
        </p:spPr>
        <p:txBody>
          <a:bodyPr/>
          <a:lstStyle/>
          <a:p>
            <a:r>
              <a:t>Click the "Add Source" button, select "Git" and type "</a:t>
            </a:r>
            <a:r>
              <a:rPr u="sng">
                <a:solidFill>
                  <a:srgbClr val="0000FF"/>
                </a:solidFill>
                <a:uFill>
                  <a:solidFill>
                    <a:srgbClr val="0000FF"/>
                  </a:solidFill>
                </a:uFill>
                <a:hlinkClick r:id="rId3"/>
              </a:rPr>
              <a:t>https://github.com/cloudbees/training-books-ms.git</a:t>
            </a:r>
            <a:r>
              <a:t>" as project repository. Once "Save" button is clicked, Jenkins will scan all branches and create sub-projects for all of them.</a:t>
            </a:r>
          </a:p>
        </p:txBody>
      </p:sp>
    </p:spTree>
    <p:extLst>
      <p:ext uri="{BB962C8B-B14F-4D97-AF65-F5344CB8AC3E}">
        <p14:creationId xmlns:p14="http://schemas.microsoft.com/office/powerpoint/2010/main" val="13601119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2" name="Shape 4752"/>
          <p:cNvSpPr>
            <a:spLocks noGrp="1" noRot="1" noChangeAspect="1"/>
          </p:cNvSpPr>
          <p:nvPr>
            <p:ph type="sldImg"/>
          </p:nvPr>
        </p:nvSpPr>
        <p:spPr>
          <a:prstGeom prst="rect">
            <a:avLst/>
          </a:prstGeom>
        </p:spPr>
        <p:txBody>
          <a:bodyPr/>
          <a:lstStyle/>
          <a:p>
            <a:endParaRPr/>
          </a:p>
        </p:txBody>
      </p:sp>
      <p:sp>
        <p:nvSpPr>
          <p:cNvPr id="4753" name="Shape 4753"/>
          <p:cNvSpPr>
            <a:spLocks noGrp="1"/>
          </p:cNvSpPr>
          <p:nvPr>
            <p:ph type="body" sz="quarter" idx="1"/>
          </p:nvPr>
        </p:nvSpPr>
        <p:spPr>
          <a:prstGeom prst="rect">
            <a:avLst/>
          </a:prstGeom>
        </p:spPr>
        <p:txBody>
          <a:bodyPr/>
          <a:lstStyle/>
          <a:p>
            <a:r>
              <a:t>This is the content of the Jenkinsfile located in the master branch of the </a:t>
            </a:r>
            <a:r>
              <a:rPr u="sng">
                <a:solidFill>
                  <a:srgbClr val="0000FF"/>
                </a:solidFill>
                <a:uFill>
                  <a:solidFill>
                    <a:srgbClr val="0000FF"/>
                  </a:solidFill>
                </a:uFill>
                <a:hlinkClick r:id="rId3"/>
              </a:rPr>
              <a:t>https://github.com/cloudbees/training-books-ms</a:t>
            </a:r>
            <a:r>
              <a:t> repository. Functionally, the result is the same as in the Pipeline script we created earlier. However, there is a syntax difference. Unlike previous Pipeline that was defined through a single script, this time we are loading functions from a separate script. This, together with Jenkinsfile placed in code repository, allows developers to define the flow for the own project and keep it in the repository together with the project code. By externalizing common functions inside a separate script we are able to avoid repetition and let developers focus on the flow itself.</a:t>
            </a:r>
          </a:p>
        </p:txBody>
      </p:sp>
    </p:spTree>
    <p:extLst>
      <p:ext uri="{BB962C8B-B14F-4D97-AF65-F5344CB8AC3E}">
        <p14:creationId xmlns:p14="http://schemas.microsoft.com/office/powerpoint/2010/main" val="15858907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7" name="Shape 4757"/>
          <p:cNvSpPr>
            <a:spLocks noGrp="1" noRot="1" noChangeAspect="1"/>
          </p:cNvSpPr>
          <p:nvPr>
            <p:ph type="sldImg"/>
          </p:nvPr>
        </p:nvSpPr>
        <p:spPr>
          <a:prstGeom prst="rect">
            <a:avLst/>
          </a:prstGeom>
        </p:spPr>
        <p:txBody>
          <a:bodyPr/>
          <a:lstStyle/>
          <a:p>
            <a:endParaRPr/>
          </a:p>
        </p:txBody>
      </p:sp>
      <p:sp>
        <p:nvSpPr>
          <p:cNvPr id="4758" name="Shape 4758"/>
          <p:cNvSpPr>
            <a:spLocks noGrp="1"/>
          </p:cNvSpPr>
          <p:nvPr>
            <p:ph type="body" sz="quarter" idx="1"/>
          </p:nvPr>
        </p:nvSpPr>
        <p:spPr>
          <a:prstGeom prst="rect">
            <a:avLst/>
          </a:prstGeom>
        </p:spPr>
        <p:txBody>
          <a:bodyPr/>
          <a:lstStyle/>
          <a:p>
            <a:r>
              <a:t>When external scripts are used (in this example Jenkinsfile), Pipeline runs with security restrictions. It will fail if it contains unauthorized instructions.</a:t>
            </a:r>
          </a:p>
        </p:txBody>
      </p:sp>
    </p:spTree>
    <p:extLst>
      <p:ext uri="{BB962C8B-B14F-4D97-AF65-F5344CB8AC3E}">
        <p14:creationId xmlns:p14="http://schemas.microsoft.com/office/powerpoint/2010/main" val="1645468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2" name="Shape 4762"/>
          <p:cNvSpPr>
            <a:spLocks noGrp="1" noRot="1" noChangeAspect="1"/>
          </p:cNvSpPr>
          <p:nvPr>
            <p:ph type="sldImg"/>
          </p:nvPr>
        </p:nvSpPr>
        <p:spPr>
          <a:prstGeom prst="rect">
            <a:avLst/>
          </a:prstGeom>
        </p:spPr>
        <p:txBody>
          <a:bodyPr/>
          <a:lstStyle/>
          <a:p>
            <a:endParaRPr/>
          </a:p>
        </p:txBody>
      </p:sp>
      <p:sp>
        <p:nvSpPr>
          <p:cNvPr id="4763" name="Shape 4763"/>
          <p:cNvSpPr>
            <a:spLocks noGrp="1"/>
          </p:cNvSpPr>
          <p:nvPr>
            <p:ph type="body" sz="quarter" idx="1"/>
          </p:nvPr>
        </p:nvSpPr>
        <p:spPr>
          <a:prstGeom prst="rect">
            <a:avLst/>
          </a:prstGeom>
        </p:spPr>
        <p:txBody>
          <a:bodyPr/>
          <a:lstStyle/>
          <a:p>
            <a:r>
              <a:t>All unapproved instructions will be listed in the "In-Process Script Approval" screen. Once approved, job can be re-run.</a:t>
            </a:r>
          </a:p>
        </p:txBody>
      </p:sp>
    </p:spTree>
    <p:extLst>
      <p:ext uri="{BB962C8B-B14F-4D97-AF65-F5344CB8AC3E}">
        <p14:creationId xmlns:p14="http://schemas.microsoft.com/office/powerpoint/2010/main" val="995474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9" name="Shape 4769"/>
          <p:cNvSpPr>
            <a:spLocks noGrp="1" noRot="1" noChangeAspect="1"/>
          </p:cNvSpPr>
          <p:nvPr>
            <p:ph type="sldImg"/>
          </p:nvPr>
        </p:nvSpPr>
        <p:spPr>
          <a:prstGeom prst="rect">
            <a:avLst/>
          </a:prstGeom>
        </p:spPr>
        <p:txBody>
          <a:bodyPr/>
          <a:lstStyle/>
          <a:p>
            <a:endParaRPr/>
          </a:p>
        </p:txBody>
      </p:sp>
      <p:sp>
        <p:nvSpPr>
          <p:cNvPr id="4770" name="Shape 4770"/>
          <p:cNvSpPr>
            <a:spLocks noGrp="1"/>
          </p:cNvSpPr>
          <p:nvPr>
            <p:ph type="body" sz="quarter" idx="1"/>
          </p:nvPr>
        </p:nvSpPr>
        <p:spPr>
          <a:prstGeom prst="rect">
            <a:avLst/>
          </a:prstGeom>
        </p:spPr>
        <p:txBody>
          <a:bodyPr/>
          <a:lstStyle/>
          <a:p>
            <a:pPr>
              <a:defRPr b="1"/>
            </a:pPr>
            <a:r>
              <a:t>Pipeline job</a:t>
            </a:r>
          </a:p>
          <a:p>
            <a:r>
              <a:t>[WALK THE ATTENDEES THROUGH THE PIPELINE JOB THEY CREATED AND COMMENT ON EACH LINE]</a:t>
            </a:r>
          </a:p>
          <a:p>
            <a:endParaRPr/>
          </a:p>
          <a:p>
            <a:pPr>
              <a:defRPr b="1"/>
            </a:pPr>
            <a:r>
              <a:t>Job template</a:t>
            </a:r>
          </a:p>
          <a:p>
            <a:r>
              <a:t>[WALK THE ATTENDEES THROUGH THE JOB TEMPLATE THEY CREATED AND COMMENT ON EACH LINE]</a:t>
            </a:r>
          </a:p>
          <a:p>
            <a:endParaRPr/>
          </a:p>
          <a:p>
            <a:pPr>
              <a:defRPr b="1"/>
            </a:pPr>
            <a:r>
              <a:t>Multibranch Pipeline and Jenkinsfile</a:t>
            </a:r>
          </a:p>
          <a:p>
            <a:r>
              <a:t>[WALK THE ATTENDEES THROUGH THE JOB CONFIGURATION]</a:t>
            </a:r>
          </a:p>
          <a:p>
            <a:r>
              <a:t>[WALK THE ATTENDEES THROUGH THE JENKINSFILE AND COMMENT ON EACH LINE]</a:t>
            </a:r>
          </a:p>
          <a:p>
            <a:endParaRPr/>
          </a:p>
        </p:txBody>
      </p:sp>
    </p:spTree>
    <p:extLst>
      <p:ext uri="{BB962C8B-B14F-4D97-AF65-F5344CB8AC3E}">
        <p14:creationId xmlns:p14="http://schemas.microsoft.com/office/powerpoint/2010/main" val="2044664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6" name="Shape 4776"/>
          <p:cNvSpPr>
            <a:spLocks noGrp="1" noRot="1" noChangeAspect="1"/>
          </p:cNvSpPr>
          <p:nvPr>
            <p:ph type="sldImg"/>
          </p:nvPr>
        </p:nvSpPr>
        <p:spPr>
          <a:prstGeom prst="rect">
            <a:avLst/>
          </a:prstGeom>
        </p:spPr>
        <p:txBody>
          <a:bodyPr/>
          <a:lstStyle/>
          <a:p>
            <a:endParaRPr/>
          </a:p>
        </p:txBody>
      </p:sp>
      <p:sp>
        <p:nvSpPr>
          <p:cNvPr id="4777" name="Shape 4777"/>
          <p:cNvSpPr>
            <a:spLocks noGrp="1"/>
          </p:cNvSpPr>
          <p:nvPr>
            <p:ph type="body" sz="quarter" idx="1"/>
          </p:nvPr>
        </p:nvSpPr>
        <p:spPr>
          <a:prstGeom prst="rect">
            <a:avLst/>
          </a:prstGeom>
        </p:spPr>
        <p:txBody>
          <a:bodyPr/>
          <a:lstStyle/>
          <a:p>
            <a:pPr>
              <a:defRPr b="1"/>
            </a:pPr>
            <a:r>
              <a:t>The need for Pipeline</a:t>
            </a:r>
          </a:p>
          <a:p>
            <a:r>
              <a:t>We started this training by discussing the need for the Pipeline plugin. Some of the reasons mentioned are a reduction of a number of jobs, easier maintenance, deployment decentralisation, easier specification through code, and so on.</a:t>
            </a:r>
          </a:p>
          <a:p>
            <a:endParaRPr/>
          </a:p>
          <a:p>
            <a:pPr>
              <a:defRPr b="1"/>
            </a:pPr>
            <a:r>
              <a:t>What is CloudBees Pipeline?</a:t>
            </a:r>
          </a:p>
          <a:p>
            <a:r>
              <a:t>We had a short overview of some of the features of the CloudBees pipeline. It is based on Groovy DSL, it has extensible DSL syntax, it supports checkpoint, it has advanced visualisation, it is SCM friendly, and so on.</a:t>
            </a:r>
          </a:p>
          <a:p>
            <a:endParaRPr/>
          </a:p>
          <a:p>
            <a:pPr>
              <a:defRPr b="1"/>
            </a:pPr>
            <a:r>
              <a:t>The syntax and the Snippet Generator</a:t>
            </a:r>
          </a:p>
          <a:p>
            <a:r>
              <a:t>We learned Pipeline's basic syntax and saw that the Snippet Generator is an invaluable tool for getting a quick overview of a step and generating a snippet that can be pasted into our scripts.</a:t>
            </a:r>
          </a:p>
          <a:p>
            <a:endParaRPr/>
          </a:p>
          <a:p>
            <a:pPr>
              <a:defRPr b="1"/>
            </a:pPr>
            <a:r>
              <a:t>Docker containers</a:t>
            </a:r>
          </a:p>
          <a:p>
            <a:r>
              <a:t>Since this training is about utilisation of Docker containers inside the CloudBees Pipeline, we had to make a detour and get familiar with the Docker Ecosystem. We learned that containers are self-sufficient, isolated, immutable, reliable, and scalable. We saw that their resource utilisation is much lower than if VMs are used. We also discussed a couple of ways we can organise applications and services inside containers.</a:t>
            </a:r>
          </a:p>
          <a:p>
            <a:endParaRPr/>
          </a:p>
          <a:p>
            <a:pPr>
              <a:defRPr b="1"/>
            </a:pPr>
            <a:r>
              <a:t>Docker tools</a:t>
            </a:r>
          </a:p>
          <a:p>
            <a:r>
              <a:t>We discussed a few of the tools available within the Docker ecosystem. Namely, we explored Docker Hub and Registry, Docker Engine, Docker Compose, Docker Swarm, Docker Machine, and Kinematic. We learned quite a few operations we can perform with those tools. We pushed, pulled, tagged, built, and run containers. We listed all processes and saw their logs. We even learned to enter inside a running container.</a:t>
            </a:r>
          </a:p>
          <a:p>
            <a:endParaRPr/>
          </a:p>
          <a:p>
            <a:pPr>
              <a:defRPr b="1"/>
            </a:pPr>
            <a:r>
              <a:t>The project</a:t>
            </a:r>
          </a:p>
          <a:p>
            <a:r>
              <a:t>Equipped with a basic knowledge about the Pipeline and Docker, we started working on our project. We created a new Pipeline Jenkins job, and defined all the steps required for a successful delivery flow. We saw that pipeline run both through the Console screen as well as through the visual representation of the flow. We learned how to create a template out of a Pipeline job, as well as how to simplify and decentralise Pipeline scripts through Multi-branch Pipeline and Jenkinsfile.</a:t>
            </a:r>
          </a:p>
          <a:p>
            <a:endParaRPr/>
          </a:p>
          <a:p>
            <a:endParaRPr/>
          </a:p>
        </p:txBody>
      </p:sp>
    </p:spTree>
    <p:extLst>
      <p:ext uri="{BB962C8B-B14F-4D97-AF65-F5344CB8AC3E}">
        <p14:creationId xmlns:p14="http://schemas.microsoft.com/office/powerpoint/2010/main" val="4935378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3" name="Shape 4783"/>
          <p:cNvSpPr>
            <a:spLocks noGrp="1" noRot="1" noChangeAspect="1"/>
          </p:cNvSpPr>
          <p:nvPr>
            <p:ph type="sldImg"/>
          </p:nvPr>
        </p:nvSpPr>
        <p:spPr>
          <a:prstGeom prst="rect">
            <a:avLst/>
          </a:prstGeom>
        </p:spPr>
        <p:txBody>
          <a:bodyPr/>
          <a:lstStyle/>
          <a:p>
            <a:endParaRPr/>
          </a:p>
        </p:txBody>
      </p:sp>
      <p:sp>
        <p:nvSpPr>
          <p:cNvPr id="4784" name="Shape 4784"/>
          <p:cNvSpPr>
            <a:spLocks noGrp="1"/>
          </p:cNvSpPr>
          <p:nvPr>
            <p:ph type="body" sz="quarter" idx="1"/>
          </p:nvPr>
        </p:nvSpPr>
        <p:spPr>
          <a:prstGeom prst="rect">
            <a:avLst/>
          </a:prstGeom>
        </p:spPr>
        <p:txBody>
          <a:bodyPr/>
          <a:lstStyle/>
          <a:p>
            <a:r>
              <a:t>Before we leave the classroom, let's free some resources and stop the VMs we created earlier. We'll start them again tomorrow. If you opted working on the exercise using the same VMs, please follow the guidelines from the </a:t>
            </a:r>
            <a:r>
              <a:rPr i="1"/>
              <a:t>Prepare the Environments</a:t>
            </a:r>
            <a:r>
              <a:t> slides from the very start of today's session.</a:t>
            </a:r>
          </a:p>
        </p:txBody>
      </p:sp>
    </p:spTree>
    <p:extLst>
      <p:ext uri="{BB962C8B-B14F-4D97-AF65-F5344CB8AC3E}">
        <p14:creationId xmlns:p14="http://schemas.microsoft.com/office/powerpoint/2010/main" val="1308716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6" name="Shape 4326"/>
          <p:cNvSpPr>
            <a:spLocks noGrp="1" noRot="1" noChangeAspect="1"/>
          </p:cNvSpPr>
          <p:nvPr>
            <p:ph type="sldImg"/>
          </p:nvPr>
        </p:nvSpPr>
        <p:spPr>
          <a:prstGeom prst="rect">
            <a:avLst/>
          </a:prstGeom>
        </p:spPr>
        <p:txBody>
          <a:bodyPr/>
          <a:lstStyle/>
          <a:p>
            <a:endParaRPr/>
          </a:p>
        </p:txBody>
      </p:sp>
      <p:sp>
        <p:nvSpPr>
          <p:cNvPr id="4327" name="Shape 4327"/>
          <p:cNvSpPr>
            <a:spLocks noGrp="1"/>
          </p:cNvSpPr>
          <p:nvPr>
            <p:ph type="body" sz="quarter" idx="1"/>
          </p:nvPr>
        </p:nvSpPr>
        <p:spPr>
          <a:prstGeom prst="rect">
            <a:avLst/>
          </a:prstGeom>
        </p:spPr>
        <p:txBody>
          <a:bodyPr/>
          <a:lstStyle/>
          <a:p>
            <a:r>
              <a:t>The "Build Pipeline" plugin helps us in visualisation of the process but failed to address any other need of the CD flow.</a:t>
            </a:r>
          </a:p>
        </p:txBody>
      </p:sp>
    </p:spTree>
    <p:extLst>
      <p:ext uri="{BB962C8B-B14F-4D97-AF65-F5344CB8AC3E}">
        <p14:creationId xmlns:p14="http://schemas.microsoft.com/office/powerpoint/2010/main" val="672576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2" name="Shape 4342"/>
          <p:cNvSpPr>
            <a:spLocks noGrp="1" noRot="1" noChangeAspect="1"/>
          </p:cNvSpPr>
          <p:nvPr>
            <p:ph type="sldImg"/>
          </p:nvPr>
        </p:nvSpPr>
        <p:spPr>
          <a:prstGeom prst="rect">
            <a:avLst/>
          </a:prstGeom>
        </p:spPr>
        <p:txBody>
          <a:bodyPr/>
          <a:lstStyle/>
          <a:p>
            <a:endParaRPr/>
          </a:p>
        </p:txBody>
      </p:sp>
      <p:sp>
        <p:nvSpPr>
          <p:cNvPr id="4343" name="Shape 4343"/>
          <p:cNvSpPr>
            <a:spLocks noGrp="1"/>
          </p:cNvSpPr>
          <p:nvPr>
            <p:ph type="body" sz="quarter" idx="1"/>
          </p:nvPr>
        </p:nvSpPr>
        <p:spPr>
          <a:prstGeom prst="rect">
            <a:avLst/>
          </a:prstGeom>
        </p:spPr>
        <p:txBody>
          <a:bodyPr/>
          <a:lstStyle/>
          <a:p>
            <a:pPr>
              <a:defRPr b="1"/>
            </a:pPr>
            <a:r>
              <a:t>OSS:</a:t>
            </a:r>
          </a:p>
          <a:p>
            <a:r>
              <a:t>During mid. 2012, the first beta version of the Build Flow Plugin has been released as open source.</a:t>
            </a:r>
          </a:p>
          <a:p>
            <a:endParaRPr/>
          </a:p>
          <a:p>
            <a:pPr>
              <a:defRPr b="1"/>
            </a:pPr>
            <a:r>
              <a:t>Proof of concept:</a:t>
            </a:r>
          </a:p>
          <a:p>
            <a:r>
              <a:t>More than a final solution to CD flow problems, it was considered a proof of concept.</a:t>
            </a:r>
          </a:p>
          <a:p>
            <a:endParaRPr/>
          </a:p>
          <a:p>
            <a:pPr>
              <a:defRPr b="1"/>
            </a:pPr>
            <a:r>
              <a:t>Define CD pipeline as code:</a:t>
            </a:r>
          </a:p>
          <a:p>
            <a:r>
              <a:t>The main idea behind the plugin was to define the CD pipeline through code. To simplify coding, Groovy based DSL was created.</a:t>
            </a:r>
          </a:p>
          <a:p>
            <a:endParaRPr/>
          </a:p>
          <a:p>
            <a:pPr>
              <a:defRPr b="1"/>
            </a:pPr>
            <a:r>
              <a:t>Largely adopted:</a:t>
            </a:r>
          </a:p>
          <a:p>
            <a:r>
              <a:t>The response from the community was very positive and the plugin received a wide adoption that demonstrated that the direction of the plugin was correct and should be explored more.</a:t>
            </a:r>
          </a:p>
          <a:p>
            <a:endParaRPr/>
          </a:p>
          <a:p>
            <a:pPr>
              <a:defRPr b="1"/>
            </a:pPr>
            <a:r>
              <a:t>Technical limitations:</a:t>
            </a:r>
          </a:p>
          <a:p>
            <a:r>
              <a:t>The plugin hit some technical limitations that prevented the community from developing it further. We had to start fresh using the knowledge and experience obtained through the Build Flow plugin.</a:t>
            </a:r>
          </a:p>
        </p:txBody>
      </p:sp>
    </p:spTree>
    <p:extLst>
      <p:ext uri="{BB962C8B-B14F-4D97-AF65-F5344CB8AC3E}">
        <p14:creationId xmlns:p14="http://schemas.microsoft.com/office/powerpoint/2010/main" val="177848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5.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 name="Shape 11"/>
          <p:cNvSpPr>
            <a:spLocks noGrp="1"/>
          </p:cNvSpPr>
          <p:nvPr>
            <p:ph type="title"/>
          </p:nvPr>
        </p:nvSpPr>
        <p:spPr>
          <a:prstGeom prst="rect">
            <a:avLst/>
          </a:prstGeom>
        </p:spPr>
        <p:txBody>
          <a:bodyPr/>
          <a:lstStyle/>
          <a:p>
            <a:r>
              <a:t>Title Text</a:t>
            </a:r>
          </a:p>
        </p:txBody>
      </p:sp>
      <p:sp>
        <p:nvSpPr>
          <p:cNvPr id="12" name="Shape 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2" name="Shape 92"/>
          <p:cNvSpPr>
            <a:spLocks noGrp="1"/>
          </p:cNvSpPr>
          <p:nvPr>
            <p:ph type="title"/>
          </p:nvPr>
        </p:nvSpPr>
        <p:spPr>
          <a:xfrm>
            <a:off x="8724900" y="365125"/>
            <a:ext cx="2628900" cy="5811838"/>
          </a:xfrm>
          <a:prstGeom prst="rect">
            <a:avLst/>
          </a:prstGeom>
        </p:spPr>
        <p:txBody>
          <a:bodyPr/>
          <a:lstStyle/>
          <a:p>
            <a:r>
              <a:t>Title Text</a:t>
            </a:r>
          </a:p>
        </p:txBody>
      </p:sp>
      <p:sp>
        <p:nvSpPr>
          <p:cNvPr id="93" name="Shape 93"/>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hape 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41" name="Shape 12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42" name="Shape 12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44" name="Shape 12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45" name="Shape 12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52" name="Shape 12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53" name="Shape 1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55" name="Shape 1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62" name="Shape 1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63" name="Shape 1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65" name="Shape 126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266" name="Shape 126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67" name="Shape 126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68" name="Shape 126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269" name="Shape 12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76" name="Shape 12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77" name="Shape 12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79" name="Shape 127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80" name="Shape 128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281" name="Shape 128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82" name="Shape 12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9" name="Shape 12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0" name="Shape 12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92" name="Shape 129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29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294" name="Shape 129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95" name="Shape 129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96" name="Shape 129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29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298" name="Shape 129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05" name="Shape 130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06" name="Shape 13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0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309" name="Shape 130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10" name="Shape 131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11" name="Shape 1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18" name="Shape 1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19" name="Shape 1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21" name="Shape 132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32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3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324" name="Shape 13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5" name="Shape 13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26" name="Shape 132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3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328" name="Shape 13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35" name="Shape 13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36" name="Shape 13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3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39" name="Shape 13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4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341" name="Shape 134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8" name="Shape 13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49" name="Shape 13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35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353" name="Shape 13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354" name="Shape 13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61" name="Shape 1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62" name="Shape 1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64" name="Shape 136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365" name="Shape 136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66" name="Shape 136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 name="Shape 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 name="Shape 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05" name="Shape 1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06" name="Shape 1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08" name="Shape 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09" name="Shape 1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73" name="Shape 13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74" name="Shape 13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37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77" name="Shape 137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78" name="Shape 13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7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380" name="Shape 138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87" name="Shape 13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388" name="Shape 13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90" name="Shape 139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91" name="Shape 139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92" name="Shape 139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93" name="Shape 13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00" name="Shape 14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01" name="Shape 14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404" name="Shape 14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405" name="Shape 14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4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407" name="Shape 14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408" name="Shape 14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5" name="Shape 14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16" name="Shape 14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1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419" name="Shape 141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20" name="Shape 142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421" name="Shape 14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428" name="Shape 1428"/>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1429" name="Shape 1429"/>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430" name="Shape 1430"/>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1" name="Shape 1431"/>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1432" name="Shape 14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439" name="Shape 1439"/>
          <p:cNvSpPr>
            <a:spLocks noGrp="1"/>
          </p:cNvSpPr>
          <p:nvPr>
            <p:ph type="title"/>
          </p:nvPr>
        </p:nvSpPr>
        <p:spPr>
          <a:prstGeom prst="rect">
            <a:avLst/>
          </a:prstGeom>
        </p:spPr>
        <p:txBody>
          <a:bodyPr/>
          <a:lstStyle/>
          <a:p>
            <a:r>
              <a:t>Title Text</a:t>
            </a:r>
          </a:p>
        </p:txBody>
      </p:sp>
      <p:sp>
        <p:nvSpPr>
          <p:cNvPr id="1440" name="Shape 144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41" name="Shape 14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448" name="Shape 144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1449" name="Shape 144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450" name="Shape 14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457" name="Shape 1457"/>
          <p:cNvSpPr>
            <a:spLocks noGrp="1"/>
          </p:cNvSpPr>
          <p:nvPr>
            <p:ph type="title"/>
          </p:nvPr>
        </p:nvSpPr>
        <p:spPr>
          <a:prstGeom prst="rect">
            <a:avLst/>
          </a:prstGeom>
        </p:spPr>
        <p:txBody>
          <a:bodyPr/>
          <a:lstStyle/>
          <a:p>
            <a:r>
              <a:t>Title Text</a:t>
            </a:r>
          </a:p>
        </p:txBody>
      </p:sp>
      <p:sp>
        <p:nvSpPr>
          <p:cNvPr id="1458" name="Shape 145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459" name="Shape 14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466" name="Shape 1466"/>
          <p:cNvSpPr>
            <a:spLocks noGrp="1"/>
          </p:cNvSpPr>
          <p:nvPr>
            <p:ph type="title"/>
          </p:nvPr>
        </p:nvSpPr>
        <p:spPr>
          <a:xfrm>
            <a:off x="839787" y="365125"/>
            <a:ext cx="10515601" cy="1325563"/>
          </a:xfrm>
          <a:prstGeom prst="rect">
            <a:avLst/>
          </a:prstGeom>
        </p:spPr>
        <p:txBody>
          <a:bodyPr/>
          <a:lstStyle/>
          <a:p>
            <a:r>
              <a:t>Title Text</a:t>
            </a:r>
          </a:p>
        </p:txBody>
      </p:sp>
      <p:sp>
        <p:nvSpPr>
          <p:cNvPr id="1467" name="Shape 146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1468" name="Shape 1468"/>
          <p:cNvSpPr>
            <a:spLocks noGrp="1"/>
          </p:cNvSpPr>
          <p:nvPr>
            <p:ph type="body" sz="quarter" idx="13"/>
          </p:nvPr>
        </p:nvSpPr>
        <p:spPr>
          <a:xfrm>
            <a:off x="6172200" y="1681163"/>
            <a:ext cx="5183188" cy="823914"/>
          </a:xfrm>
          <a:prstGeom prst="rect">
            <a:avLst/>
          </a:prstGeom>
        </p:spPr>
        <p:txBody>
          <a:bodyPr anchor="b"/>
          <a:lstStyle/>
          <a:p>
            <a:endParaRPr/>
          </a:p>
        </p:txBody>
      </p:sp>
      <p:sp>
        <p:nvSpPr>
          <p:cNvPr id="1469" name="Shape 146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76" name="Shape 1476"/>
          <p:cNvSpPr>
            <a:spLocks noGrp="1"/>
          </p:cNvSpPr>
          <p:nvPr>
            <p:ph type="title"/>
          </p:nvPr>
        </p:nvSpPr>
        <p:spPr>
          <a:prstGeom prst="rect">
            <a:avLst/>
          </a:prstGeom>
        </p:spPr>
        <p:txBody>
          <a:bodyPr/>
          <a:lstStyle/>
          <a:p>
            <a:r>
              <a:t>Title Text</a:t>
            </a:r>
          </a:p>
        </p:txBody>
      </p:sp>
      <p:sp>
        <p:nvSpPr>
          <p:cNvPr id="1477" name="Shape 147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 name="Shape 1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 name="Shape 1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9" name="Shape 1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 name="Shape 1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 name="Shape 1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84" name="Shape 14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491" name="Shape 149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492" name="Shape 149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493" name="Shape 1493"/>
          <p:cNvSpPr>
            <a:spLocks noGrp="1"/>
          </p:cNvSpPr>
          <p:nvPr>
            <p:ph type="body" sz="quarter" idx="13"/>
          </p:nvPr>
        </p:nvSpPr>
        <p:spPr>
          <a:xfrm>
            <a:off x="839787" y="2057400"/>
            <a:ext cx="3932238" cy="3811588"/>
          </a:xfrm>
          <a:prstGeom prst="rect">
            <a:avLst/>
          </a:prstGeom>
        </p:spPr>
        <p:txBody>
          <a:bodyPr/>
          <a:lstStyle/>
          <a:p>
            <a:endParaRPr/>
          </a:p>
        </p:txBody>
      </p:sp>
      <p:sp>
        <p:nvSpPr>
          <p:cNvPr id="1494" name="Shape 14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501" name="Shape 150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1502" name="Shape 150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1503" name="Shape 150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504" name="Shape 15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1511" name="Shape 1511"/>
          <p:cNvSpPr>
            <a:spLocks noGrp="1"/>
          </p:cNvSpPr>
          <p:nvPr>
            <p:ph type="title"/>
          </p:nvPr>
        </p:nvSpPr>
        <p:spPr>
          <a:prstGeom prst="rect">
            <a:avLst/>
          </a:prstGeom>
        </p:spPr>
        <p:txBody>
          <a:bodyPr/>
          <a:lstStyle/>
          <a:p>
            <a:r>
              <a:t>Title Text</a:t>
            </a:r>
          </a:p>
        </p:txBody>
      </p:sp>
      <p:sp>
        <p:nvSpPr>
          <p:cNvPr id="1512" name="Shape 151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13" name="Shape 15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520" name="Shape 1520"/>
          <p:cNvSpPr>
            <a:spLocks noGrp="1"/>
          </p:cNvSpPr>
          <p:nvPr>
            <p:ph type="title"/>
          </p:nvPr>
        </p:nvSpPr>
        <p:spPr>
          <a:xfrm>
            <a:off x="8724900" y="365125"/>
            <a:ext cx="2628900" cy="5811838"/>
          </a:xfrm>
          <a:prstGeom prst="rect">
            <a:avLst/>
          </a:prstGeom>
        </p:spPr>
        <p:txBody>
          <a:bodyPr/>
          <a:lstStyle/>
          <a:p>
            <a:r>
              <a:t>Title Text</a:t>
            </a:r>
          </a:p>
        </p:txBody>
      </p:sp>
      <p:sp>
        <p:nvSpPr>
          <p:cNvPr id="1521" name="Shape 152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522" name="Shape 15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29" name="Shape 15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30" name="Shape 15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3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533" name="Shape 153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534" name="Shape 153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53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536" name="Shape 15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537" name="Shape 153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44" name="Shape 15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45" name="Shape 15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47" name="Shape 154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48" name="Shape 154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49" name="Shape 15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6" name="Shape 155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57" name="Shape 155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5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59" name="Shape 155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60" name="Shape 156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561" name="Shape 156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562" name="Shape 15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69" name="Shape 15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70" name="Shape 15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5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573" name="Shape 157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74" name="Shape 15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576" name="Shape 15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83" name="Shape 15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84" name="Shape 15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6" name="Shape 158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87" name="Shape 15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8" name="Shape 1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9" name="Shape 1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31" name="Shape 1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32" name="Shape 1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33" name="Shape 1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34" name="Shape 1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4" name="Shape 15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95" name="Shape 15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97" name="Shape 1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04" name="Shape 1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05" name="Shape 1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07" name="Shape 160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608" name="Shape 160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09" name="Shape 160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10" name="Shape 161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611" name="Shape 16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18" name="Shape 16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19" name="Shape 16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21" name="Shape 162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22" name="Shape 162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623" name="Shape 162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24" name="Shape 16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31" name="Shape 16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32" name="Shape 16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34" name="Shape 16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3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36" name="Shape 163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37" name="Shape 163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38" name="Shape 163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3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40" name="Shape 16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47" name="Shape 1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48" name="Shape 1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5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651" name="Shape 16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52" name="Shape 165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53" name="Shape 16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0" name="Shape 16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61" name="Shape 16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63" name="Shape 166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66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66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666" name="Shape 166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667" name="Shape 166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668" name="Shape 166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66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670" name="Shape 16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77" name="Shape 16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8" name="Shape 16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8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81" name="Shape 1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683" name="Shape 168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90" name="Shape 1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91" name="Shape 1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69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69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695" name="Shape 16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696" name="Shape 169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03" name="Shape 1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04" name="Shape 1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06" name="Shape 170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707" name="Shape 170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08" name="Shape 170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15" name="Shape 17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16" name="Shape 17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18" name="Shape 171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19" name="Shape 171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20" name="Shape 17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1" name="Shape 1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42" name="Shape 1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5" name="Shape 1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46" name="Shape 1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48" name="Shape 1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27" name="Shape 17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28" name="Shape 17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30" name="Shape 17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31" name="Shape 173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32" name="Shape 173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733" name="Shape 17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40" name="Shape 17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41" name="Shape 17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74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44" name="Shape 174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45" name="Shape 17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4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747" name="Shape 17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4" name="Shape 17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55" name="Shape 17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57" name="Shape 175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58" name="Shape 17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5" name="Shape 17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66" name="Shape 17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68" name="Shape 17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5" name="Shape 17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6" name="Shape 17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78" name="Shape 177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779" name="Shape 177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80" name="Shape 178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81" name="Shape 178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782" name="Shape 17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89" name="Shape 1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90" name="Shape 1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2" name="Shape 179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793" name="Shape 179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794" name="Shape 179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795" name="Shape 179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2" name="Shape 18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03" name="Shape 18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05" name="Shape 180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0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07" name="Shape 180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08" name="Shape 180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09" name="Shape 180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1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11" name="Shape 18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18" name="Shape 18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19" name="Shape 18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2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822" name="Shape 182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23" name="Shape 182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4" name="Shape 18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31" name="Shape 18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32" name="Shape 18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34" name="Shape 183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83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83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837" name="Shape 183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38" name="Shape 183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39" name="Shape 183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84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841" name="Shape 18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8" name="Shape 18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49" name="Shape 18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5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852" name="Shape 18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5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854" name="Shape 18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5" name="Shape 1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56" name="Shape 1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58" name="Shape 1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59" name="Shape 1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61" name="Shape 18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62" name="Shape 18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86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866" name="Shape 18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867" name="Shape 186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74" name="Shape 1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75" name="Shape 1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877" name="Shape 187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878" name="Shape 187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79" name="Shape 187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86" name="Shape 18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887" name="Shape 18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8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8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890" name="Shape 18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891" name="Shape 18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8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893" name="Shape 18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894" name="Shape 18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1" name="Shape 19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02" name="Shape 19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0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905" name="Shape 190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906" name="Shape 190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90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908" name="Shape 19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909" name="Shape 190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16" name="Shape 19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7" name="Shape 19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19" name="Shape 191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20" name="Shape 192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21" name="Shape 19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28" name="Shape 19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29" name="Shape 19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1" name="Shape 193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32" name="Shape 193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33" name="Shape 193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934" name="Shape 19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41" name="Shape 19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42" name="Shape 19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94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945" name="Shape 194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6" name="Shape 19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4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948" name="Shape 19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55" name="Shape 19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56" name="Shape 19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58" name="Shape 195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59" name="Shape 19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66" name="Shape 19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67" name="Shape 1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69" name="Shape 19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76" name="Shape 1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77" name="Shape 1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79" name="Shape 19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980" name="Shape 19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81" name="Shape 19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82" name="Shape 19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983" name="Shape 19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6" name="Shape 1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67" name="Shape 1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69" name="Shape 1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90" name="Shape 19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91" name="Shape 1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93" name="Shape 19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94" name="Shape 19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95" name="Shape 19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96" name="Shape 19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03" name="Shape 20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04" name="Shape 20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06" name="Shape 20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08" name="Shape 20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09" name="Shape 20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10" name="Shape 20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12" name="Shape 20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19" name="Shape 20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20" name="Shape 20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023" name="Shape 20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24" name="Shape 20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25" name="Shape 20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2" name="Shape 20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33" name="Shape 20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35" name="Shape 20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0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38" name="Shape 20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39" name="Shape 20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40" name="Shape 20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0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042" name="Shape 20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49" name="Shape 20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50" name="Shape 20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53" name="Shape 20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055" name="Shape 20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62" name="Shape 20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63" name="Shape 20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0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067" name="Shape 20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068" name="Shape 20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75" name="Shape 2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76" name="Shape 2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78" name="Shape 20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079" name="Shape 20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080" name="Shape 20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87" name="Shape 20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88" name="Shape 20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09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091" name="Shape 209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2" name="Shape 20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9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094" name="Shape 209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01" name="Shape 21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02" name="Shape 21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104" name="Shape 210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05" name="Shape 210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6" name="Shape 210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107" name="Shape 21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14" name="Shape 21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15" name="Shape 21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1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118" name="Shape 211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119" name="Shape 211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12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121" name="Shape 2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122" name="Shape 212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6" name="Shape 1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77" name="Shape 1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79" name="Shape 17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80" name="Shape 18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81" name="Shape 18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82" name="Shape 18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83" name="Shape 1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29" name="Shape 21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130" name="Shape 21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1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13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133" name="Shape 213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134" name="Shape 213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35" name="Shape 21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2142" name="Shape 2142"/>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143" name="Shape 2143"/>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144" name="Shape 2144"/>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5" name="Shape 2145"/>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2146" name="Shape 21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53" name="Shape 2153"/>
          <p:cNvSpPr>
            <a:spLocks noGrp="1"/>
          </p:cNvSpPr>
          <p:nvPr>
            <p:ph type="title"/>
          </p:nvPr>
        </p:nvSpPr>
        <p:spPr>
          <a:prstGeom prst="rect">
            <a:avLst/>
          </a:prstGeom>
        </p:spPr>
        <p:txBody>
          <a:bodyPr/>
          <a:lstStyle/>
          <a:p>
            <a:r>
              <a:t>Title Text</a:t>
            </a:r>
          </a:p>
        </p:txBody>
      </p:sp>
      <p:sp>
        <p:nvSpPr>
          <p:cNvPr id="2154" name="Shape 215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55" name="Shape 21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162" name="Shape 2162"/>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63" name="Shape 2163"/>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164" name="Shape 216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71" name="Shape 2171"/>
          <p:cNvSpPr>
            <a:spLocks noGrp="1"/>
          </p:cNvSpPr>
          <p:nvPr>
            <p:ph type="title"/>
          </p:nvPr>
        </p:nvSpPr>
        <p:spPr>
          <a:prstGeom prst="rect">
            <a:avLst/>
          </a:prstGeom>
        </p:spPr>
        <p:txBody>
          <a:bodyPr/>
          <a:lstStyle/>
          <a:p>
            <a:r>
              <a:t>Title Text</a:t>
            </a:r>
          </a:p>
        </p:txBody>
      </p:sp>
      <p:sp>
        <p:nvSpPr>
          <p:cNvPr id="2172" name="Shape 2172"/>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73" name="Shape 217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80" name="Shape 2180"/>
          <p:cNvSpPr>
            <a:spLocks noGrp="1"/>
          </p:cNvSpPr>
          <p:nvPr>
            <p:ph type="title"/>
          </p:nvPr>
        </p:nvSpPr>
        <p:spPr>
          <a:xfrm>
            <a:off x="839787" y="365125"/>
            <a:ext cx="10515601" cy="1325563"/>
          </a:xfrm>
          <a:prstGeom prst="rect">
            <a:avLst/>
          </a:prstGeom>
        </p:spPr>
        <p:txBody>
          <a:bodyPr/>
          <a:lstStyle/>
          <a:p>
            <a:r>
              <a:t>Title Text</a:t>
            </a:r>
          </a:p>
        </p:txBody>
      </p:sp>
      <p:sp>
        <p:nvSpPr>
          <p:cNvPr id="2181" name="Shape 2181"/>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182" name="Shape 2182"/>
          <p:cNvSpPr>
            <a:spLocks noGrp="1"/>
          </p:cNvSpPr>
          <p:nvPr>
            <p:ph type="body" sz="quarter" idx="13"/>
          </p:nvPr>
        </p:nvSpPr>
        <p:spPr>
          <a:xfrm>
            <a:off x="6172200" y="1681163"/>
            <a:ext cx="5183188" cy="823914"/>
          </a:xfrm>
          <a:prstGeom prst="rect">
            <a:avLst/>
          </a:prstGeom>
        </p:spPr>
        <p:txBody>
          <a:bodyPr anchor="b"/>
          <a:lstStyle/>
          <a:p>
            <a:endParaRPr/>
          </a:p>
        </p:txBody>
      </p:sp>
      <p:sp>
        <p:nvSpPr>
          <p:cNvPr id="2183" name="Shape 21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190" name="Shape 2190"/>
          <p:cNvSpPr>
            <a:spLocks noGrp="1"/>
          </p:cNvSpPr>
          <p:nvPr>
            <p:ph type="title"/>
          </p:nvPr>
        </p:nvSpPr>
        <p:spPr>
          <a:prstGeom prst="rect">
            <a:avLst/>
          </a:prstGeom>
        </p:spPr>
        <p:txBody>
          <a:bodyPr/>
          <a:lstStyle/>
          <a:p>
            <a:r>
              <a:t>Title Text</a:t>
            </a:r>
          </a:p>
        </p:txBody>
      </p:sp>
      <p:sp>
        <p:nvSpPr>
          <p:cNvPr id="2191" name="Shape 219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198" name="Shape 219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205" name="Shape 220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06" name="Shape 2206"/>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207" name="Shape 2207"/>
          <p:cNvSpPr>
            <a:spLocks noGrp="1"/>
          </p:cNvSpPr>
          <p:nvPr>
            <p:ph type="body" sz="quarter" idx="13"/>
          </p:nvPr>
        </p:nvSpPr>
        <p:spPr>
          <a:xfrm>
            <a:off x="839787" y="2057400"/>
            <a:ext cx="3932238" cy="3811588"/>
          </a:xfrm>
          <a:prstGeom prst="rect">
            <a:avLst/>
          </a:prstGeom>
        </p:spPr>
        <p:txBody>
          <a:bodyPr/>
          <a:lstStyle/>
          <a:p>
            <a:endParaRPr/>
          </a:p>
        </p:txBody>
      </p:sp>
      <p:sp>
        <p:nvSpPr>
          <p:cNvPr id="2208" name="Shape 22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215" name="Shape 2215"/>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216" name="Shape 2216"/>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217" name="Shape 2217"/>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218" name="Shape 22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90" name="Shape 1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91" name="Shape 1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93" name="Shape 19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94" name="Shape 19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95" name="Shape 19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96" name="Shape 1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225" name="Shape 2225"/>
          <p:cNvSpPr>
            <a:spLocks noGrp="1"/>
          </p:cNvSpPr>
          <p:nvPr>
            <p:ph type="title"/>
          </p:nvPr>
        </p:nvSpPr>
        <p:spPr>
          <a:prstGeom prst="rect">
            <a:avLst/>
          </a:prstGeom>
        </p:spPr>
        <p:txBody>
          <a:bodyPr/>
          <a:lstStyle/>
          <a:p>
            <a:r>
              <a:t>Title Text</a:t>
            </a:r>
          </a:p>
        </p:txBody>
      </p:sp>
      <p:sp>
        <p:nvSpPr>
          <p:cNvPr id="2226" name="Shape 22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27" name="Shape 22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234" name="Shape 2234"/>
          <p:cNvSpPr>
            <a:spLocks noGrp="1"/>
          </p:cNvSpPr>
          <p:nvPr>
            <p:ph type="title"/>
          </p:nvPr>
        </p:nvSpPr>
        <p:spPr>
          <a:xfrm>
            <a:off x="8724900" y="365125"/>
            <a:ext cx="2628900" cy="5811838"/>
          </a:xfrm>
          <a:prstGeom prst="rect">
            <a:avLst/>
          </a:prstGeom>
        </p:spPr>
        <p:txBody>
          <a:bodyPr/>
          <a:lstStyle/>
          <a:p>
            <a:r>
              <a:t>Title Text</a:t>
            </a:r>
          </a:p>
        </p:txBody>
      </p:sp>
      <p:sp>
        <p:nvSpPr>
          <p:cNvPr id="2235" name="Shape 2235"/>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36" name="Shape 22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43" name="Shape 22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44" name="Shape 22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4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247" name="Shape 224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248" name="Shape 224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24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250" name="Shape 2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251" name="Shape 225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58" name="Shape 22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59" name="Shape 22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61" name="Shape 226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62" name="Shape 226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63" name="Shape 226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70" name="Shape 227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71" name="Shape 227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7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273" name="Shape 227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74" name="Shape 227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75" name="Shape 227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276" name="Shape 22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83" name="Shape 22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84" name="Shape 22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8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87" name="Shape 228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88" name="Shape 2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8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290" name="Shape 22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297" name="Shape 22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98" name="Shape 22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00" name="Shape 230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01" name="Shape 230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08" name="Shape 230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09" name="Shape 23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1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11" name="Shape 23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18" name="Shape 2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19" name="Shape 2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21" name="Shape 232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322" name="Shape 232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23" name="Shape 232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24" name="Shape 232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325" name="Shape 23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32" name="Shape 23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3" name="Shape 23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35" name="Shape 233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36" name="Shape 233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337" name="Shape 233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38" name="Shape 2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3" name="Shape 2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04" name="Shape 2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06" name="Shape 2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0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08" name="Shape 20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09" name="Shape 20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10" name="Shape 21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1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12" name="Shape 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45" name="Shape 2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46" name="Shape 2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48" name="Shape 23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4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50" name="Shape 235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51" name="Shape 235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52" name="Shape 235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5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54" name="Shape 2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61" name="Shape 2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62" name="Shape 2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6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365" name="Shape 236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66" name="Shape 236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67" name="Shape 2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74" name="Shape 2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75" name="Shape 2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77" name="Shape 2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7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0" name="Shape 23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81" name="Shape 23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382" name="Shape 238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3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384" name="Shape 23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91" name="Shape 23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92" name="Shape 23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39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95" name="Shape 23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9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397" name="Shape 239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04" name="Shape 24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05" name="Shape 24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40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409" name="Shape 24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410" name="Shape 241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17" name="Shape 24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18" name="Shape 24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20" name="Shape 242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421" name="Shape 242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22" name="Shape 242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29" name="Shape 242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30" name="Shape 243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3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32" name="Shape 2432"/>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33" name="Shape 2433"/>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34" name="Shape 24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41" name="Shape 244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42" name="Shape 244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4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44" name="Shape 244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45" name="Shape 244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46" name="Shape 244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447" name="Shape 244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54" name="Shape 245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55" name="Shape 245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5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45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458" name="Shape 245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59" name="Shape 2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6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461" name="Shape 24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68" name="Shape 24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69" name="Shape 24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71" name="Shape 24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72" name="Shape 247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 name="Shape 20"/>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1" name="Shape 21"/>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19" name="Shape 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20" name="Shape 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2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23" name="Shape 22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24" name="Shape 22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25" name="Shape 2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79" name="Shape 2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80" name="Shape 2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82" name="Shape 24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89" name="Shape 24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490" name="Shape 24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4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492" name="Shape 2492"/>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493" name="Shape 2493"/>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494" name="Shape 2494"/>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95" name="Shape 2495"/>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496" name="Shape 24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03" name="Shape 25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4" name="Shape 25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06" name="Shape 2506"/>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07" name="Shape 2507"/>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508" name="Shape 2508"/>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09" name="Shape 250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16" name="Shape 251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17" name="Shape 25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19" name="Shape 251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2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21" name="Shape 252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22" name="Shape 252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23" name="Shape 2523"/>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2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25" name="Shape 252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32" name="Shape 25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33" name="Shape 25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35"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536" name="Shape 253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37" name="Shape 2537"/>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38" name="Shape 25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45" name="Shape 25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46" name="Shape 25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48" name="Shape 254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549"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550"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551" name="Shape 2551"/>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552" name="Shape 2552"/>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53" name="Shape 2553"/>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554"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555" name="Shape 2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62" name="Shape 2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63" name="Shape 2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66" name="Shape 25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67"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68" name="Shape 25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75" name="Shape 2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76" name="Shape 2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7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579"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580" name="Shape 25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581" name="Shape 25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588" name="Shape 25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89" name="Shape 25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591" name="Shape 2591"/>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592" name="Shape 2592"/>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593" name="Shape 2593"/>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00" name="Shape 26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01" name="Shape 26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03"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04" name="Shape 2604"/>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05" name="Shape 2605"/>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06"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07" name="Shape 26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08" name="Shape 260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32" name="Shape 2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33" name="Shape 2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35" name="Shape 23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3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3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38" name="Shape 23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39" name="Shape 23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40" name="Shape 24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4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42" name="Shape 2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15" name="Shape 26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16" name="Shape 26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619" name="Shape 26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620" name="Shape 26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6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622" name="Shape 2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623" name="Shape 26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30" name="Shape 26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1" name="Shape 26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33" name="Shape 26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34" name="Shape 26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35" name="Shape 26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42" name="Shape 26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43" name="Shape 26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45" name="Shape 26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46" name="Shape 26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47" name="Shape 26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648" name="Shape 26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55" name="Shape 26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56" name="Shape 2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659" name="Shape 26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60" name="Shape 2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662" name="Shape 26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69" name="Shape 26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70" name="Shape 26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72" name="Shape 26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73" name="Shape 26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80" name="Shape 26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81" name="Shape 26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83" name="Shape 26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90" name="Shape 26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91" name="Shape 26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693" name="Shape 26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2694" name="Shape 26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695" name="Shape 26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696" name="Shape 26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2697" name="Shape 26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04" name="Shape 27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05" name="Shape 27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07" name="Shape 27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08" name="Shape 27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2709" name="Shape 27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10" name="Shape 27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17" name="Shape 27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18" name="Shape 27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20" name="Shape 27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22" name="Shape 27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23" name="Shape 27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24" name="Shape 27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26" name="Shape 27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33" name="Shape 27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34" name="Shape 27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737" name="Shape 27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38" name="Shape 27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39" name="Shape 27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49" name="Shape 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50" name="Shape 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5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53" name="Shape 2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5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55" name="Shape 25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46" name="Shape 27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47" name="Shape 27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49" name="Shape 27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27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27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2752" name="Shape 27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753" name="Shape 27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54" name="Shape 27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27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2756" name="Shape 27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63" name="Shape 27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4" name="Shape 27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767" name="Shape 27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2769" name="Shape 27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76" name="Shape 27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77" name="Shape 27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7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7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781" name="Shape 2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782" name="Shape 27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89" name="Shape 27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90" name="Shape 27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92" name="Shape 27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3" name="Shape 27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794" name="Shape 27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01" name="Shape 28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02" name="Shape 28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0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805" name="Shape 280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06" name="Shape 280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0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808" name="Shape 280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15" name="Shape 2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16" name="Shape 2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818" name="Shape 281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19" name="Shape 281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20" name="Shape 282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821" name="Shape 282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4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28" name="Shape 282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29" name="Shape 282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3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3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832" name="Shape 283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833" name="Shape 283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83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835" name="Shape 28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836" name="Shape 283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43" name="Shape 284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44" name="Shape 284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4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84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2847" name="Shape 28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848" name="Shape 284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49" name="Shape 284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856" name="Shape 2856"/>
          <p:cNvSpPr>
            <a:spLocks noGrp="1"/>
          </p:cNvSpPr>
          <p:nvPr>
            <p:ph type="title"/>
          </p:nvPr>
        </p:nvSpPr>
        <p:spPr>
          <a:prstGeom prst="rect">
            <a:avLst/>
          </a:prstGeom>
        </p:spPr>
        <p:txBody>
          <a:bodyPr/>
          <a:lstStyle/>
          <a:p>
            <a:r>
              <a:t>Title Text</a:t>
            </a:r>
          </a:p>
        </p:txBody>
      </p:sp>
      <p:sp>
        <p:nvSpPr>
          <p:cNvPr id="2857" name="Shape 2857"/>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58" name="Shape 28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5" name="Shape 2865"/>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2866" name="Shape 2866"/>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2867" name="Shape 286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62" name="Shape 2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63" name="Shape 2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6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26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267" name="Shape 2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268" name="Shape 26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874" name="Shape 2874"/>
          <p:cNvSpPr>
            <a:spLocks noGrp="1"/>
          </p:cNvSpPr>
          <p:nvPr>
            <p:ph type="title"/>
          </p:nvPr>
        </p:nvSpPr>
        <p:spPr>
          <a:prstGeom prst="rect">
            <a:avLst/>
          </a:prstGeom>
        </p:spPr>
        <p:txBody>
          <a:bodyPr/>
          <a:lstStyle/>
          <a:p>
            <a:r>
              <a:t>Title Text</a:t>
            </a:r>
          </a:p>
        </p:txBody>
      </p:sp>
      <p:sp>
        <p:nvSpPr>
          <p:cNvPr id="2875" name="Shape 2875"/>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876" name="Shape 28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883" name="Shape 2883"/>
          <p:cNvSpPr>
            <a:spLocks noGrp="1"/>
          </p:cNvSpPr>
          <p:nvPr>
            <p:ph type="title"/>
          </p:nvPr>
        </p:nvSpPr>
        <p:spPr>
          <a:xfrm>
            <a:off x="839787" y="365125"/>
            <a:ext cx="10515601" cy="1325563"/>
          </a:xfrm>
          <a:prstGeom prst="rect">
            <a:avLst/>
          </a:prstGeom>
        </p:spPr>
        <p:txBody>
          <a:bodyPr/>
          <a:lstStyle/>
          <a:p>
            <a:r>
              <a:t>Title Text</a:t>
            </a:r>
          </a:p>
        </p:txBody>
      </p:sp>
      <p:sp>
        <p:nvSpPr>
          <p:cNvPr id="2884" name="Shape 2884"/>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2885" name="Shape 2885"/>
          <p:cNvSpPr>
            <a:spLocks noGrp="1"/>
          </p:cNvSpPr>
          <p:nvPr>
            <p:ph type="body" sz="quarter" idx="13"/>
          </p:nvPr>
        </p:nvSpPr>
        <p:spPr>
          <a:xfrm>
            <a:off x="6172200" y="1681163"/>
            <a:ext cx="5183188" cy="823914"/>
          </a:xfrm>
          <a:prstGeom prst="rect">
            <a:avLst/>
          </a:prstGeom>
        </p:spPr>
        <p:txBody>
          <a:bodyPr anchor="b"/>
          <a:lstStyle/>
          <a:p>
            <a:endParaRPr/>
          </a:p>
        </p:txBody>
      </p:sp>
      <p:sp>
        <p:nvSpPr>
          <p:cNvPr id="2886" name="Shape 28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93" name="Shape 2893"/>
          <p:cNvSpPr>
            <a:spLocks noGrp="1"/>
          </p:cNvSpPr>
          <p:nvPr>
            <p:ph type="title"/>
          </p:nvPr>
        </p:nvSpPr>
        <p:spPr>
          <a:prstGeom prst="rect">
            <a:avLst/>
          </a:prstGeom>
        </p:spPr>
        <p:txBody>
          <a:bodyPr/>
          <a:lstStyle/>
          <a:p>
            <a:r>
              <a:t>Title Text</a:t>
            </a:r>
          </a:p>
        </p:txBody>
      </p:sp>
      <p:sp>
        <p:nvSpPr>
          <p:cNvPr id="2894" name="Shape 289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901" name="Shape 29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908" name="Shape 290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09" name="Shape 2909"/>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2910" name="Shape 2910"/>
          <p:cNvSpPr>
            <a:spLocks noGrp="1"/>
          </p:cNvSpPr>
          <p:nvPr>
            <p:ph type="body" sz="quarter" idx="13"/>
          </p:nvPr>
        </p:nvSpPr>
        <p:spPr>
          <a:xfrm>
            <a:off x="839787" y="2057400"/>
            <a:ext cx="3932238" cy="3811588"/>
          </a:xfrm>
          <a:prstGeom prst="rect">
            <a:avLst/>
          </a:prstGeom>
        </p:spPr>
        <p:txBody>
          <a:bodyPr/>
          <a:lstStyle/>
          <a:p>
            <a:endParaRPr/>
          </a:p>
        </p:txBody>
      </p:sp>
      <p:sp>
        <p:nvSpPr>
          <p:cNvPr id="2911" name="Shape 29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918" name="Shape 2918"/>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2919" name="Shape 2919"/>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2920" name="Shape 2920"/>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2921" name="Shape 292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928" name="Shape 2928"/>
          <p:cNvSpPr>
            <a:spLocks noGrp="1"/>
          </p:cNvSpPr>
          <p:nvPr>
            <p:ph type="title"/>
          </p:nvPr>
        </p:nvSpPr>
        <p:spPr>
          <a:prstGeom prst="rect">
            <a:avLst/>
          </a:prstGeom>
        </p:spPr>
        <p:txBody>
          <a:bodyPr/>
          <a:lstStyle/>
          <a:p>
            <a:r>
              <a:t>Title Text</a:t>
            </a:r>
          </a:p>
        </p:txBody>
      </p:sp>
      <p:sp>
        <p:nvSpPr>
          <p:cNvPr id="2929" name="Shape 2929"/>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0" name="Shape 293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2937" name="Shape 2937"/>
          <p:cNvSpPr>
            <a:spLocks noGrp="1"/>
          </p:cNvSpPr>
          <p:nvPr>
            <p:ph type="title"/>
          </p:nvPr>
        </p:nvSpPr>
        <p:spPr>
          <a:xfrm>
            <a:off x="8724900" y="365125"/>
            <a:ext cx="2628900" cy="5811838"/>
          </a:xfrm>
          <a:prstGeom prst="rect">
            <a:avLst/>
          </a:prstGeom>
        </p:spPr>
        <p:txBody>
          <a:bodyPr/>
          <a:lstStyle/>
          <a:p>
            <a:r>
              <a:t>Title Text</a:t>
            </a:r>
          </a:p>
        </p:txBody>
      </p:sp>
      <p:sp>
        <p:nvSpPr>
          <p:cNvPr id="2938" name="Shape 2938"/>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939" name="Shape 29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46" name="Shape 2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47" name="Shape 2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4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2950" name="Shape 295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2951" name="Shape 295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295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2953" name="Shape 29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2954" name="Shape 295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61" name="Shape 29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62" name="Shape 29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64" name="Shape 296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65" name="Shape 296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66" name="Shape 29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75" name="Shape 2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76" name="Shape 2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78" name="Shape 27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279" name="Shape 27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80" name="Shape 28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73" name="Shape 29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74" name="Shape 29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76" name="Shape 29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77" name="Shape 29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78" name="Shape 29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2979" name="Shape 29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86" name="Shape 29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987" name="Shape 29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298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990" name="Shape 299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91" name="Shape 29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99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2993" name="Shape 29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00" name="Shape 30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1" name="Shape 30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03" name="Shape 30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04" name="Shape 300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11" name="Shape 301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12" name="Shape 30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14" name="Shape 30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21" name="Shape 3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22" name="Shape 3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4" name="Shape 302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025" name="Shape 302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26" name="Shape 302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27" name="Shape 302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028" name="Shape 30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35" name="Shape 30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36" name="Shape 30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38" name="Shape 303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9" name="Shape 303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040" name="Shape 304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1" name="Shape 3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48" name="Shape 3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49" name="Shape 3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51" name="Shape 30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5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53" name="Shape 305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54" name="Shape 305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55" name="Shape 305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5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57" name="Shape 305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64" name="Shape 30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65" name="Shape 30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6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068" name="Shape 306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69" name="Shape 306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70" name="Shape 307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77" name="Shape 307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78" name="Shape 307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7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80" name="Shape 308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08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08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083" name="Shape 308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84" name="Shape 308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85" name="Shape 308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08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087" name="Shape 308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94" name="Shape 30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95" name="Shape 30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09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098" name="Shape 30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9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100" name="Shape 310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87" name="Shape 2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288" name="Shape 2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2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290" name="Shape 290"/>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291" name="Shape 291"/>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292" name="Shape 29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07" name="Shape 31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08" name="Shape 31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11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112" name="Shape 31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113" name="Shape 311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0" name="Shape 31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21" name="Shape 31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23" name="Shape 312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124" name="Shape 312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25" name="Shape 312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32" name="Shape 313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3" name="Shape 313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3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35" name="Shape 313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36" name="Shape 313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37" name="Shape 313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44" name="Shape 314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45" name="Shape 314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47" name="Shape 314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48" name="Shape 314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49" name="Shape 314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150" name="Shape 315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7" name="Shape 315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58" name="Shape 315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5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6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1" name="Shape 316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62" name="Shape 31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6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64" name="Shape 316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71" name="Shape 317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72" name="Shape 31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7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74" name="Shape 317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5" name="Shape 317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82" name="Shape 3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83" name="Shape 3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85" name="Shape 318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92" name="Shape 31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93" name="Shape 31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195" name="Shape 3195"/>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196" name="Shape 3196"/>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97" name="Shape 3197"/>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198" name="Shape 3198"/>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199" name="Shape 319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06" name="Shape 32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07" name="Shape 32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09" name="Shape 3209"/>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10" name="Shape 3210"/>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211" name="Shape 3211"/>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12" name="Shape 321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19" name="Shape 321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20" name="Shape 322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2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22" name="Shape 322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2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24" name="Shape 322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25" name="Shape 322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26" name="Shape 3226"/>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2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28" name="Shape 322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99" name="Shape 29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00" name="Shape 30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0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02" name="Shape 30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03" name="Shape 303"/>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04" name="Shape 304"/>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05" name="Shape 30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35" name="Shape 32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36" name="Shape 32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38"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239" name="Shape 323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40" name="Shape 3240"/>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41" name="Shape 32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48" name="Shape 32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49" name="Shape 32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51" name="Shape 325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252"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253"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254" name="Shape 3254"/>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255" name="Shape 3255"/>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56" name="Shape 3256"/>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257"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258" name="Shape 325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5" name="Shape 326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66" name="Shape 32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6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6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269" name="Shape 32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70"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271" name="Shape 327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78" name="Shape 327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9" name="Shape 32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28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282"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283" name="Shape 32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284" name="Shape 328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91" name="Shape 32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92" name="Shape 32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4" name="Shape 3294"/>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295" name="Shape 3295"/>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296" name="Shape 3296"/>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03" name="Shape 33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04" name="Shape 33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0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07" name="Shape 330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08" name="Shape 330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0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10" name="Shape 33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11" name="Shape 331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18" name="Shape 33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19" name="Shape 33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2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322" name="Shape 332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323" name="Shape 332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32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325" name="Shape 33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326" name="Shape 33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33" name="Shape 33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34" name="Shape 33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36" name="Shape 3336"/>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37" name="Shape 3337"/>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38" name="Shape 333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45" name="Shape 334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46" name="Shape 334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4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48" name="Shape 334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49" name="Shape 3349"/>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50" name="Shape 3350"/>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351" name="Shape 335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58" name="Shape 33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59" name="Shape 33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36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362" name="Shape 3362"/>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63" name="Shape 33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64"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365" name="Shape 336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2" name="Shape 31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13" name="Shape 3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1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6" name="Shape 316"/>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17" name="Shape 31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18"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19" name="Shape 3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2" name="Shape 33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73" name="Shape 33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75" name="Shape 337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76" name="Shape 337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83" name="Shape 338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4" name="Shape 33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8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86" name="Shape 338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93" name="Shape 339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94" name="Shape 33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396" name="Shape 3396"/>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397" name="Shape 3397"/>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98" name="Shape 3398"/>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399" name="Shape 3399"/>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400" name="Shape 340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07" name="Shape 34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08" name="Shape 34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10" name="Shape 3410"/>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11" name="Shape 3411"/>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412" name="Shape 3412"/>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13" name="Shape 3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20" name="Shape 3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21" name="Shape 3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23" name="Shape 342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2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25" name="Shape 342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26" name="Shape 342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27" name="Shape 3427"/>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2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29" name="Shape 342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36" name="Shape 34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37" name="Shape 34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3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440" name="Shape 344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41" name="Shape 344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42" name="Shape 344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49" name="Shape 34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50" name="Shape 34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52" name="Shape 3452"/>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453"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454"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455" name="Shape 3455"/>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456" name="Shape 3456"/>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57" name="Shape 3457"/>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458"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459" name="Shape 345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66" name="Shape 346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67" name="Shape 34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6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6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470" name="Shape 34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71"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472" name="Shape 347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9" name="Shape 347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0" name="Shape 3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8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48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483"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484" name="Shape 348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485" name="Shape 348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92" name="Shape 349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93" name="Shape 34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95" name="Shape 3495"/>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496" name="Shape 3496"/>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497" name="Shape 3497"/>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6" name="Shape 3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27" name="Shape 3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29" name="Shape 32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30" name="Shape 33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04" name="Shape 35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05" name="Shape 35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0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08" name="Shape 3508"/>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09" name="Shape 350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10"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511" name="Shape 351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18" name="Shape 351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19" name="Shape 351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2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21" name="Shape 352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2" name="Shape 352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23" name="Shape 352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524" name="Shape 352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31" name="Shape 353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32" name="Shape 35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3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3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535" name="Shape 353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536" name="Shape 353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53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538" name="Shape 35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539" name="Shape 35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546" name="Shape 35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547" name="Shape 35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5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549"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550" name="Shape 35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51" name="Shape 3551"/>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52" name="Shape 355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559" name="Shape 3559"/>
          <p:cNvSpPr>
            <a:spLocks noGrp="1"/>
          </p:cNvSpPr>
          <p:nvPr>
            <p:ph type="title"/>
          </p:nvPr>
        </p:nvSpPr>
        <p:spPr>
          <a:prstGeom prst="rect">
            <a:avLst/>
          </a:prstGeom>
        </p:spPr>
        <p:txBody>
          <a:bodyPr/>
          <a:lstStyle/>
          <a:p>
            <a:r>
              <a:t>Title Text</a:t>
            </a:r>
          </a:p>
        </p:txBody>
      </p:sp>
      <p:sp>
        <p:nvSpPr>
          <p:cNvPr id="3560" name="Shape 3560"/>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61" name="Shape 356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568" name="Shape 3568"/>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3569" name="Shape 3569"/>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570" name="Shape 35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577" name="Shape 3577"/>
          <p:cNvSpPr>
            <a:spLocks noGrp="1"/>
          </p:cNvSpPr>
          <p:nvPr>
            <p:ph type="title"/>
          </p:nvPr>
        </p:nvSpPr>
        <p:spPr>
          <a:prstGeom prst="rect">
            <a:avLst/>
          </a:prstGeom>
        </p:spPr>
        <p:txBody>
          <a:bodyPr/>
          <a:lstStyle/>
          <a:p>
            <a:r>
              <a:t>Title Text</a:t>
            </a:r>
          </a:p>
        </p:txBody>
      </p:sp>
      <p:sp>
        <p:nvSpPr>
          <p:cNvPr id="3578" name="Shape 3578"/>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579" name="Shape 357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586" name="Shape 3586"/>
          <p:cNvSpPr>
            <a:spLocks noGrp="1"/>
          </p:cNvSpPr>
          <p:nvPr>
            <p:ph type="title"/>
          </p:nvPr>
        </p:nvSpPr>
        <p:spPr>
          <a:xfrm>
            <a:off x="839787" y="365125"/>
            <a:ext cx="10515601" cy="1325563"/>
          </a:xfrm>
          <a:prstGeom prst="rect">
            <a:avLst/>
          </a:prstGeom>
        </p:spPr>
        <p:txBody>
          <a:bodyPr/>
          <a:lstStyle/>
          <a:p>
            <a:r>
              <a:t>Title Text</a:t>
            </a:r>
          </a:p>
        </p:txBody>
      </p:sp>
      <p:sp>
        <p:nvSpPr>
          <p:cNvPr id="3587" name="Shape 3587"/>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3588" name="Shape 3588"/>
          <p:cNvSpPr>
            <a:spLocks noGrp="1"/>
          </p:cNvSpPr>
          <p:nvPr>
            <p:ph type="body" sz="quarter" idx="13"/>
          </p:nvPr>
        </p:nvSpPr>
        <p:spPr>
          <a:xfrm>
            <a:off x="6172200" y="1681163"/>
            <a:ext cx="5183188" cy="823914"/>
          </a:xfrm>
          <a:prstGeom prst="rect">
            <a:avLst/>
          </a:prstGeom>
        </p:spPr>
        <p:txBody>
          <a:bodyPr anchor="b"/>
          <a:lstStyle/>
          <a:p>
            <a:endParaRPr/>
          </a:p>
        </p:txBody>
      </p:sp>
      <p:sp>
        <p:nvSpPr>
          <p:cNvPr id="3589" name="Shape 358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596" name="Shape 3596"/>
          <p:cNvSpPr>
            <a:spLocks noGrp="1"/>
          </p:cNvSpPr>
          <p:nvPr>
            <p:ph type="title"/>
          </p:nvPr>
        </p:nvSpPr>
        <p:spPr>
          <a:prstGeom prst="rect">
            <a:avLst/>
          </a:prstGeom>
        </p:spPr>
        <p:txBody>
          <a:bodyPr/>
          <a:lstStyle/>
          <a:p>
            <a:r>
              <a:t>Title Text</a:t>
            </a:r>
          </a:p>
        </p:txBody>
      </p:sp>
      <p:sp>
        <p:nvSpPr>
          <p:cNvPr id="3597" name="Shape 359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604" name="Shape 360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7" name="Shape 33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38" name="Shape 3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3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40" name="Shape 3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611" name="Shape 361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12" name="Shape 3612"/>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3613" name="Shape 3613"/>
          <p:cNvSpPr>
            <a:spLocks noGrp="1"/>
          </p:cNvSpPr>
          <p:nvPr>
            <p:ph type="body" sz="quarter" idx="13"/>
          </p:nvPr>
        </p:nvSpPr>
        <p:spPr>
          <a:xfrm>
            <a:off x="839787" y="2057400"/>
            <a:ext cx="3932238" cy="3811588"/>
          </a:xfrm>
          <a:prstGeom prst="rect">
            <a:avLst/>
          </a:prstGeom>
        </p:spPr>
        <p:txBody>
          <a:bodyPr/>
          <a:lstStyle/>
          <a:p>
            <a:endParaRPr/>
          </a:p>
        </p:txBody>
      </p:sp>
      <p:sp>
        <p:nvSpPr>
          <p:cNvPr id="3614" name="Shape 361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621" name="Shape 3621"/>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3622" name="Shape 3622"/>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3623" name="Shape 3623"/>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3624" name="Shape 36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3631" name="Shape 3631"/>
          <p:cNvSpPr>
            <a:spLocks noGrp="1"/>
          </p:cNvSpPr>
          <p:nvPr>
            <p:ph type="title"/>
          </p:nvPr>
        </p:nvSpPr>
        <p:spPr>
          <a:prstGeom prst="rect">
            <a:avLst/>
          </a:prstGeom>
        </p:spPr>
        <p:txBody>
          <a:bodyPr/>
          <a:lstStyle/>
          <a:p>
            <a:r>
              <a:t>Title Text</a:t>
            </a:r>
          </a:p>
        </p:txBody>
      </p:sp>
      <p:sp>
        <p:nvSpPr>
          <p:cNvPr id="3632" name="Shape 3632"/>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33" name="Shape 363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3640" name="Shape 3640"/>
          <p:cNvSpPr>
            <a:spLocks noGrp="1"/>
          </p:cNvSpPr>
          <p:nvPr>
            <p:ph type="title"/>
          </p:nvPr>
        </p:nvSpPr>
        <p:spPr>
          <a:xfrm>
            <a:off x="8724900" y="365125"/>
            <a:ext cx="2628900" cy="5811838"/>
          </a:xfrm>
          <a:prstGeom prst="rect">
            <a:avLst/>
          </a:prstGeom>
        </p:spPr>
        <p:txBody>
          <a:bodyPr/>
          <a:lstStyle/>
          <a:p>
            <a:r>
              <a:t>Title Text</a:t>
            </a:r>
          </a:p>
        </p:txBody>
      </p:sp>
      <p:sp>
        <p:nvSpPr>
          <p:cNvPr id="3641" name="Shape 3641"/>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642" name="Shape 364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49" name="Shape 36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50" name="Shape 36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52"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3653" name="Shape 3653"/>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3654" name="Shape 3654"/>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3655"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3656" name="Shape 36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3657" name="Shape 365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64" name="Shape 366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65" name="Shape 36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6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67" name="Shape 3667"/>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68" name="Shape 3668"/>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69" name="Shape 366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76" name="Shape 36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77" name="Shape 36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79" name="Shape 3679"/>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80" name="Shape 3680"/>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81" name="Shape 3681"/>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682" name="Shape 368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89" name="Shape 36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90" name="Shape 36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69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693" name="Shape 369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94" name="Shape 36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9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696" name="Shape 36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03" name="Shape 37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04" name="Shape 37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06" name="Shape 370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07" name="Shape 3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14" name="Shape 37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15" name="Shape 37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17" name="Shape 371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47" name="Shape 3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48" name="Shape 3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50" name="Shape 350"/>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51" name="Shape 351"/>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52" name="Shape 352"/>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53" name="Shape 353"/>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54" name="Shape 3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24" name="Shape 372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25" name="Shape 37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2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27" name="Shape 3727"/>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728" name="Shape 3728"/>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29" name="Shape 3729"/>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30" name="Shape 3730"/>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731" name="Shape 37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38" name="Shape 37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39" name="Shape 37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41" name="Shape 3741"/>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42" name="Shape 3742"/>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743" name="Shape 3743"/>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44" name="Shape 37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51" name="Shape 37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2" name="Shape 37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54" name="Shape 37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5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56" name="Shape 375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57" name="Shape 375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58" name="Shape 3758"/>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5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60" name="Shape 376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67" name="Shape 376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68" name="Shape 376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770"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771" name="Shape 377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72" name="Shape 3772"/>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73" name="Shape 37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80" name="Shape 37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81" name="Shape 37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83" name="Shape 3783"/>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4"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785"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86" name="Shape 3786"/>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787" name="Shape 3787"/>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788" name="Shape 3788"/>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789"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790" name="Shape 379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97" name="Shape 379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98" name="Shape 379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9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0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01" name="Shape 38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02"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803" name="Shape 380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10" name="Shape 38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11" name="Shape 38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1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814"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815" name="Shape 38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816" name="Shape 381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23" name="Shape 38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24" name="Shape 38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26" name="Shape 3826"/>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827" name="Shape 3827"/>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28" name="Shape 3828"/>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5" name="Shape 383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36" name="Shape 383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3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38" name="Shape 3838"/>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39" name="Shape 3839"/>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40" name="Shape 384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7" name="Shape 38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48" name="Shape 38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50" name="Shape 385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51" name="Shape 3851"/>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52" name="Shape 3852"/>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3853" name="Shape 385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61" name="Shape 3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62" name="Shape 3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64" name="Shape 364"/>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65" name="Shape 365"/>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66" name="Shape 366"/>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67" name="Shape 3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60" name="Shape 38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61" name="Shape 38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86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4" name="Shape 3864"/>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65" name="Shape 38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66"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3867" name="Shape 386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74" name="Shape 38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75" name="Shape 38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77" name="Shape 387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78" name="Shape 387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85" name="Shape 388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86" name="Shape 38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8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88" name="Shape 388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95" name="Shape 38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896" name="Shape 38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8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898" name="Shape 3898"/>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3899" name="Shape 3899"/>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00" name="Shape 3900"/>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01" name="Shape 3901"/>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3902" name="Shape 390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9" name="Shape 390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0" name="Shape 391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1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12" name="Shape 3912"/>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13" name="Shape 3913"/>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3914" name="Shape 3914"/>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15" name="Shape 391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22" name="Shape 392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23" name="Shape 392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25" name="Shape 392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2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27" name="Shape 392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28" name="Shape 392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29" name="Shape 3929"/>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3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31" name="Shape 39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38" name="Shape 39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39" name="Shape 39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41"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2" name="Shape 394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43" name="Shape 3943"/>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44" name="Shape 39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51" name="Shape 39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52" name="Shape 39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54" name="Shape 3954"/>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955"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3956"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957" name="Shape 3957"/>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8" name="Shape 3958"/>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59" name="Shape 3959"/>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960"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961" name="Shape 396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68" name="Shape 396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69" name="Shape 396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71"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972" name="Shape 397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73"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3974" name="Shape 397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81" name="Shape 398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82" name="Shape 398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8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8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3985"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3986" name="Shape 398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3987" name="Shape 398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Shape 37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75" name="Shape 37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7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77" name="Shape 37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37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379" name="Shape 37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80" name="Shape 38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81" name="Shape 381"/>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38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383" name="Shape 3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94" name="Shape 399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95" name="Shape 399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9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3997" name="Shape 3997"/>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3998" name="Shape 3998"/>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99" name="Shape 3999"/>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06" name="Shape 400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07" name="Shape 400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0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0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10" name="Shape 401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11" name="Shape 401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1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13" name="Shape 401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14" name="Shape 401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21" name="Shape 40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22" name="Shape 40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24"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025" name="Shape 4025"/>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026" name="Shape 4026"/>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027"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028" name="Shape 40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029" name="Shape 402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6" name="Shape 403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37" name="Shape 403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3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39" name="Shape 4039"/>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40" name="Shape 4040"/>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41" name="Shape 40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8" name="Shape 40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9" name="Shape 40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51" name="Shape 4051"/>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52" name="Shape 4052"/>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053" name="Shape 4053"/>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054" name="Shape 4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61" name="Shape 4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62" name="Shape 4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06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65" name="Shape 4065"/>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66" name="Shape 406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67"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068" name="Shape 4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type="tx">
  <p:cSld name="3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75" name="Shape 4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76" name="Shape 4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78" name="Shape 407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079" name="Shape 40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type="tx">
  <p:cSld name="3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86" name="Shape 40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87" name="Shape 40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89" name="Shape 408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type="tx">
  <p:cSld name="3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96" name="Shape 409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97" name="Shape 409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9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99" name="Shape 4099"/>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4100" name="Shape 4100"/>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1" name="Shape 4101"/>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02" name="Shape 4102"/>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4103" name="Shape 410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type="tx">
  <p:cSld name="3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10" name="Shape 411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11" name="Shape 411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1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13" name="Shape 4113"/>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14" name="Shape 4114"/>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4115" name="Shape 4115"/>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6" name="Shape 411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0" name="Shape 3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391" name="Shape 3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3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393"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394" name="Shape 39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395" name="Shape 395"/>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396" name="Shape 39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type="tx">
  <p:cSld name="7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23" name="Shape 412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24" name="Shape 41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2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26" name="Shape 412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2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28" name="Shape 412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29" name="Shape 412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30" name="Shape 4130"/>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3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2" name="Shape 413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type="tx">
  <p:cSld name="2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39" name="Shape 413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40" name="Shape 414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4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4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143" name="Shape 41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44" name="Shape 414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45" name="Shape 414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type="tx">
  <p:cSld name="2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52" name="Shape 415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53" name="Shape 415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5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55" name="Shape 4155"/>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156"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157"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158" name="Shape 4158"/>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59" name="Shape 4159"/>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60" name="Shape 4160"/>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61"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62" name="Shape 41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type="tx">
  <p:cSld name="8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69" name="Shape 41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70" name="Shape 41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7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3" name="Shape 4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74"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175" name="Shape 417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type="tx">
  <p:cSld name="9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82" name="Shape 418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83" name="Shape 418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8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185"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186"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187" name="Shape 41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188" name="Shape 4188"/>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type="tx">
  <p:cSld name="2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95" name="Shape 419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196" name="Shape 419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19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198" name="Shape 4198"/>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199" name="Shape 4199"/>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00" name="Shape 4200"/>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type="tx">
  <p:cSld name="3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7" name="Shape 420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08" name="Shape 420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0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1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11" name="Shape 421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12" name="Shape 421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1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4214" name="Shape 42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type="tx">
  <p:cSld name="4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21" name="Shape 42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22" name="Shape 42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224" name="Shape 4224"/>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25" name="Shape 4225"/>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26" name="Shape 4226"/>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4227" name="Shape 42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34" name="Shape 42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35" name="Shape 42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7"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238" name="Shape 4238"/>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239" name="Shape 4239"/>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240"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241" name="Shape 42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242" name="Shape 424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type="tx">
  <p:cSld name="3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9" name="Shape 424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50" name="Shape 425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52"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4253" name="Shape 425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254" name="Shape 4254"/>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255" name="Shape 42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3" name="Shape 40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04" name="Shape 40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0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06" name="Shape 406"/>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407"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408"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409" name="Shape 409"/>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10" name="Shape 410"/>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11" name="Shape 411"/>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412"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413" name="Shape 41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0" name="Shape 42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21" name="Shape 42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23"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24" name="Shape 42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25"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426" name="Shape 42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3" name="Shape 4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34" name="Shape 4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3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437"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438" name="Shape 4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439" name="Shape 43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6" name="Shape 4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49" name="Shape 449"/>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450" name="Shape 450"/>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51" name="Shape 451"/>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8" name="Shape 45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59" name="Shape 45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6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61"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62" name="Shape 462"/>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63" name="Shape 463"/>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64"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65" name="Shape 46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66" name="Shape 466"/>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3" name="Shape 4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74" name="Shape 4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476"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477" name="Shape 477"/>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478" name="Shape 478"/>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479"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480" name="Shape 48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481" name="Shape 481"/>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8" name="Shape 38"/>
          <p:cNvSpPr>
            <a:spLocks noGrp="1"/>
          </p:cNvSpPr>
          <p:nvPr>
            <p:ph type="title"/>
          </p:nvPr>
        </p:nvSpPr>
        <p:spPr>
          <a:xfrm>
            <a:off x="839787" y="365125"/>
            <a:ext cx="10515601" cy="1325563"/>
          </a:xfrm>
          <a:prstGeom prst="rect">
            <a:avLst/>
          </a:prstGeom>
        </p:spPr>
        <p:txBody>
          <a:bodyPr/>
          <a:lstStyle/>
          <a:p>
            <a:r>
              <a:t>Title Text</a:t>
            </a:r>
          </a:p>
        </p:txBody>
      </p:sp>
      <p:sp>
        <p:nvSpPr>
          <p:cNvPr id="39" name="Shape 39"/>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0" name="Shape 40"/>
          <p:cNvSpPr>
            <a:spLocks noGrp="1"/>
          </p:cNvSpPr>
          <p:nvPr>
            <p:ph type="body" sz="quarter" idx="13"/>
          </p:nvPr>
        </p:nvSpPr>
        <p:spPr>
          <a:xfrm>
            <a:off x="6172200" y="1681163"/>
            <a:ext cx="5183188" cy="823914"/>
          </a:xfrm>
          <a:prstGeom prst="rect">
            <a:avLst/>
          </a:prstGeom>
        </p:spPr>
        <p:txBody>
          <a:bodyPr anchor="b"/>
          <a:lstStyle/>
          <a:p>
            <a:endParaRP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8" name="Shape 4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489" name="Shape 4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4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491" name="Shape 491"/>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492" name="Shape 492"/>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493" name="Shape 49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0" name="Shape 50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01" name="Shape 50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0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03" name="Shape 50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04" name="Shape 504"/>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05" name="Shape 505"/>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506" name="Shape 5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3" name="Shape 5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14" name="Shape 5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1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17" name="Shape 517"/>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18" name="Shape 5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19"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520" name="Shape 5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7" name="Shape 5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28" name="Shape 5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30" name="Shape 530"/>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31" name="Shape 53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38" name="Shape 53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39" name="Shape 5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4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41" name="Shape 54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48" name="Shape 54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49" name="Shape 54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5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51" name="Shape 551"/>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552" name="Shape 552"/>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53" name="Shape 553"/>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54" name="Shape 554"/>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555" name="Shape 55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2" name="Shape 56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63" name="Shape 56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6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65" name="Shape 565"/>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66" name="Shape 566"/>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567" name="Shape 567"/>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68" name="Shape 5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5" name="Shape 5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76" name="Shape 5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578" name="Shape 578"/>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57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580" name="Shape 58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81" name="Shape 58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82" name="Shape 582"/>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58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584" name="Shape 58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91" name="Shape 59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592" name="Shape 59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59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59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595" name="Shape 59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596" name="Shape 59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597" name="Shape 5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04" name="Shape 6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05" name="Shape 6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07" name="Shape 607"/>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608"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609"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610" name="Shape 610"/>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11" name="Shape 611"/>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12" name="Shape 612"/>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613"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614" name="Shape 61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Title Text</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21" name="Shape 62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22" name="Shape 6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24"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25" name="Shape 62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26"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627" name="Shape 627"/>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34" name="Shape 6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35" name="Shape 6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638"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639" name="Shape 63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640" name="Shape 6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47" name="Shape 6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48" name="Shape 6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50" name="Shape 650"/>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651" name="Shape 651"/>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52" name="Shape 652"/>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9" name="Shape 65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60" name="Shape 6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62"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663" name="Shape 663"/>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64" name="Shape 6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65"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666" name="Shape 66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73" name="Shape 67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74" name="Shape 67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7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676" name="Shape 67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677" name="Shape 67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678" name="Shape 67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679" name="Shape 67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6" name="Shape 68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687" name="Shape 68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68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689"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690" name="Shape 690"/>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691" name="Shape 691"/>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692"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693" name="Shape 69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694" name="Shape 694"/>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1" name="Shape 7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702" name="Shape 7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7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704"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705" name="Shape 70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706" name="Shape 706"/>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707" name="Shape 7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714" name="Shape 714"/>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715" name="Shape 715"/>
          <p:cNvSpPr>
            <a:spLocks noGrp="1"/>
          </p:cNvSpPr>
          <p:nvPr>
            <p:ph type="body" sz="quarter" idx="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716" name="Shape 716"/>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7" name="Shape 717"/>
          <p:cNvSpPr/>
          <p:nvPr/>
        </p:nvSpPr>
        <p:spPr>
          <a:xfrm>
            <a:off x="5464256" y="3298195"/>
            <a:ext cx="1292473" cy="24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100"/>
            </a:lvl1pPr>
          </a:lstStyle>
          <a:p>
            <a:r>
              <a:t>CloudBees Jenkins </a:t>
            </a:r>
          </a:p>
        </p:txBody>
      </p:sp>
      <p:sp>
        <p:nvSpPr>
          <p:cNvPr id="718" name="Shape 7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725" name="Shape 725"/>
          <p:cNvSpPr>
            <a:spLocks noGrp="1"/>
          </p:cNvSpPr>
          <p:nvPr>
            <p:ph type="title"/>
          </p:nvPr>
        </p:nvSpPr>
        <p:spPr>
          <a:prstGeom prst="rect">
            <a:avLst/>
          </a:prstGeom>
        </p:spPr>
        <p:txBody>
          <a:bodyPr/>
          <a:lstStyle/>
          <a:p>
            <a:r>
              <a:t>Title Text</a:t>
            </a:r>
          </a:p>
        </p:txBody>
      </p:sp>
      <p:sp>
        <p:nvSpPr>
          <p:cNvPr id="726" name="Shape 726"/>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7" name="Shape 7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734" name="Shape 734"/>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735" name="Shape 735"/>
          <p:cNvSpPr>
            <a:spLocks noGrp="1"/>
          </p:cNvSpPr>
          <p:nvPr>
            <p:ph type="body" sz="quarter" idx="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36" name="Shape 7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56" name="Shape 5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743" name="Shape 743"/>
          <p:cNvSpPr>
            <a:spLocks noGrp="1"/>
          </p:cNvSpPr>
          <p:nvPr>
            <p:ph type="title"/>
          </p:nvPr>
        </p:nvSpPr>
        <p:spPr>
          <a:prstGeom prst="rect">
            <a:avLst/>
          </a:prstGeom>
        </p:spPr>
        <p:txBody>
          <a:bodyPr/>
          <a:lstStyle/>
          <a:p>
            <a:r>
              <a:t>Title Text</a:t>
            </a:r>
          </a:p>
        </p:txBody>
      </p:sp>
      <p:sp>
        <p:nvSpPr>
          <p:cNvPr id="744" name="Shape 744"/>
          <p:cNvSpPr>
            <a:spLocks noGrp="1"/>
          </p:cNvSpPr>
          <p:nvPr>
            <p:ph type="body" sz="half" idx="1"/>
          </p:nvPr>
        </p:nvSpPr>
        <p:spPr>
          <a:xfrm>
            <a:off x="838200" y="1825625"/>
            <a:ext cx="5181600" cy="43513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5" name="Shape 74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752" name="Shape 752"/>
          <p:cNvSpPr>
            <a:spLocks noGrp="1"/>
          </p:cNvSpPr>
          <p:nvPr>
            <p:ph type="title"/>
          </p:nvPr>
        </p:nvSpPr>
        <p:spPr>
          <a:xfrm>
            <a:off x="839787" y="365125"/>
            <a:ext cx="10515601" cy="1325563"/>
          </a:xfrm>
          <a:prstGeom prst="rect">
            <a:avLst/>
          </a:prstGeom>
        </p:spPr>
        <p:txBody>
          <a:bodyPr/>
          <a:lstStyle/>
          <a:p>
            <a:r>
              <a:t>Title Text</a:t>
            </a:r>
          </a:p>
        </p:txBody>
      </p:sp>
      <p:sp>
        <p:nvSpPr>
          <p:cNvPr id="753" name="Shape 753"/>
          <p:cNvSpPr>
            <a:spLocks noGrp="1"/>
          </p:cNvSpPr>
          <p:nvPr>
            <p:ph type="body" sz="quarter" idx="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754" name="Shape 754"/>
          <p:cNvSpPr>
            <a:spLocks noGrp="1"/>
          </p:cNvSpPr>
          <p:nvPr>
            <p:ph type="body" sz="quarter" idx="13"/>
          </p:nvPr>
        </p:nvSpPr>
        <p:spPr>
          <a:xfrm>
            <a:off x="6172200" y="1681163"/>
            <a:ext cx="5183188" cy="823914"/>
          </a:xfrm>
          <a:prstGeom prst="rect">
            <a:avLst/>
          </a:prstGeom>
        </p:spPr>
        <p:txBody>
          <a:bodyPr anchor="b"/>
          <a:lstStyle/>
          <a:p>
            <a:endParaRPr/>
          </a:p>
        </p:txBody>
      </p:sp>
      <p:sp>
        <p:nvSpPr>
          <p:cNvPr id="755" name="Shape 75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62" name="Shape 762"/>
          <p:cNvSpPr>
            <a:spLocks noGrp="1"/>
          </p:cNvSpPr>
          <p:nvPr>
            <p:ph type="title"/>
          </p:nvPr>
        </p:nvSpPr>
        <p:spPr>
          <a:prstGeom prst="rect">
            <a:avLst/>
          </a:prstGeom>
        </p:spPr>
        <p:txBody>
          <a:bodyPr/>
          <a:lstStyle/>
          <a:p>
            <a:r>
              <a:t>Title Text</a:t>
            </a:r>
          </a:p>
        </p:txBody>
      </p:sp>
      <p:sp>
        <p:nvSpPr>
          <p:cNvPr id="763" name="Shape 76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70" name="Shape 7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77" name="Shape 77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78" name="Shape 778"/>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779" name="Shape 779"/>
          <p:cNvSpPr>
            <a:spLocks noGrp="1"/>
          </p:cNvSpPr>
          <p:nvPr>
            <p:ph type="body" sz="quarter" idx="13"/>
          </p:nvPr>
        </p:nvSpPr>
        <p:spPr>
          <a:xfrm>
            <a:off x="839787" y="2057400"/>
            <a:ext cx="3932238" cy="3811588"/>
          </a:xfrm>
          <a:prstGeom prst="rect">
            <a:avLst/>
          </a:prstGeom>
        </p:spPr>
        <p:txBody>
          <a:bodyPr/>
          <a:lstStyle/>
          <a:p>
            <a:endParaRPr/>
          </a:p>
        </p:txBody>
      </p:sp>
      <p:sp>
        <p:nvSpPr>
          <p:cNvPr id="780" name="Shape 7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87" name="Shape 787"/>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88" name="Shape 788"/>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89" name="Shape 789"/>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90" name="Shape 7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797" name="Shape 797"/>
          <p:cNvSpPr>
            <a:spLocks noGrp="1"/>
          </p:cNvSpPr>
          <p:nvPr>
            <p:ph type="title"/>
          </p:nvPr>
        </p:nvSpPr>
        <p:spPr>
          <a:prstGeom prst="rect">
            <a:avLst/>
          </a:prstGeom>
        </p:spPr>
        <p:txBody>
          <a:bodyPr/>
          <a:lstStyle/>
          <a:p>
            <a:r>
              <a:t>Title Text</a:t>
            </a:r>
          </a:p>
        </p:txBody>
      </p:sp>
      <p:sp>
        <p:nvSpPr>
          <p:cNvPr id="798" name="Shape 79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99" name="Shape 79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806" name="Shape 806"/>
          <p:cNvSpPr>
            <a:spLocks noGrp="1"/>
          </p:cNvSpPr>
          <p:nvPr>
            <p:ph type="title"/>
          </p:nvPr>
        </p:nvSpPr>
        <p:spPr>
          <a:xfrm>
            <a:off x="8724900" y="365125"/>
            <a:ext cx="2628900" cy="5811838"/>
          </a:xfrm>
          <a:prstGeom prst="rect">
            <a:avLst/>
          </a:prstGeom>
        </p:spPr>
        <p:txBody>
          <a:bodyPr/>
          <a:lstStyle/>
          <a:p>
            <a:r>
              <a:t>Title Text</a:t>
            </a:r>
          </a:p>
        </p:txBody>
      </p:sp>
      <p:sp>
        <p:nvSpPr>
          <p:cNvPr id="807" name="Shape 807"/>
          <p:cNvSpPr>
            <a:spLocks noGrp="1"/>
          </p:cNvSpPr>
          <p:nvPr>
            <p:ph type="body" idx="1"/>
          </p:nvPr>
        </p:nvSpPr>
        <p:spPr>
          <a:xfrm>
            <a:off x="838200" y="365125"/>
            <a:ext cx="7734300" cy="5811838"/>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08" name="Shape 80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1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15" name="Shape 81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16" name="Shape 81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1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18"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819" name="Shape 819"/>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820" name="Shape 820"/>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821"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822" name="Shape 82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823" name="Shape 82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30" name="Shape 83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31" name="Shape 8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3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33" name="Shape 833"/>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34" name="Shape 834"/>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35" name="Shape 835"/>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63" name="Shape 6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64" name="Shape 64"/>
          <p:cNvSpPr>
            <a:spLocks noGrp="1"/>
          </p:cNvSpPr>
          <p:nvPr>
            <p:ph type="body" sz="half" idx="1"/>
          </p:nvPr>
        </p:nvSpPr>
        <p:spPr>
          <a:xfrm>
            <a:off x="5183187" y="987425"/>
            <a:ext cx="6172203"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65" name="Shape 65"/>
          <p:cNvSpPr>
            <a:spLocks noGrp="1"/>
          </p:cNvSpPr>
          <p:nvPr>
            <p:ph type="body" sz="quarter" idx="13"/>
          </p:nvPr>
        </p:nvSpPr>
        <p:spPr>
          <a:xfrm>
            <a:off x="839787" y="2057400"/>
            <a:ext cx="3932238" cy="3811588"/>
          </a:xfrm>
          <a:prstGeom prst="rect">
            <a:avLst/>
          </a:prstGeom>
        </p:spPr>
        <p:txBody>
          <a:bodyPr/>
          <a:lstStyle/>
          <a:p>
            <a:endParaRPr/>
          </a:p>
        </p:txBody>
      </p:sp>
      <p:sp>
        <p:nvSpPr>
          <p:cNvPr id="66" name="Shape 6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42" name="Shape 84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43" name="Shape 84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4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45" name="Shape 845"/>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46" name="Shape 846"/>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47" name="Shape 847"/>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848" name="Shape 84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55" name="Shape 85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56" name="Shape 85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5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858"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859" name="Shape 859"/>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60" name="Shape 86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61"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862" name="Shape 862"/>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1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69" name="Shape 86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70" name="Shape 87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7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72" name="Shape 872"/>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73" name="Shape 87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80" name="Shape 88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81" name="Shape 8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8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83" name="Shape 88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890" name="Shape 89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891" name="Shape 89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89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893" name="Shape 893"/>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894" name="Shape 894"/>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895" name="Shape 895"/>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896" name="Shape 896"/>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897" name="Shape 8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04" name="Shape 9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05" name="Shape 9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07" name="Shape 907"/>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08" name="Shape 908"/>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909" name="Shape 909"/>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10" name="Shape 9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2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17" name="Shape 9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18" name="Shape 9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20" name="Shape 9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2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22" name="Shape 92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23" name="Shape 92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24" name="Shape 924"/>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2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26" name="Shape 92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33" name="Shape 93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34" name="Shape 93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3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36"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937" name="Shape 93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38" name="Shape 938"/>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39" name="Shape 93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46" name="Shape 94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47" name="Shape 94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4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49" name="Shape 949"/>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950"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951"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952" name="Shape 952"/>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953" name="Shape 953"/>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54" name="Shape 954"/>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955"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956" name="Shape 95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3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63" name="Shape 96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64" name="Shape 96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66"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67" name="Shape 96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68"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969" name="Shape 969"/>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73" name="Shape 73"/>
          <p:cNvSpPr>
            <a:spLocks noGrp="1"/>
          </p:cNvSpPr>
          <p:nvPr>
            <p:ph type="title"/>
          </p:nvPr>
        </p:nvSpPr>
        <p:spPr>
          <a:xfrm>
            <a:off x="839787" y="457200"/>
            <a:ext cx="3932240" cy="1600200"/>
          </a:xfrm>
          <a:prstGeom prst="rect">
            <a:avLst/>
          </a:prstGeom>
        </p:spPr>
        <p:txBody>
          <a:bodyPr anchor="b"/>
          <a:lstStyle>
            <a:lvl1pPr>
              <a:defRPr sz="3200"/>
            </a:lvl1pPr>
          </a:lstStyle>
          <a:p>
            <a:r>
              <a:t>Title Text</a:t>
            </a:r>
          </a:p>
        </p:txBody>
      </p:sp>
      <p:sp>
        <p:nvSpPr>
          <p:cNvPr id="74" name="Shape 74"/>
          <p:cNvSpPr>
            <a:spLocks noGrp="1"/>
          </p:cNvSpPr>
          <p:nvPr>
            <p:ph type="pic" sz="half" idx="13"/>
          </p:nvPr>
        </p:nvSpPr>
        <p:spPr>
          <a:xfrm>
            <a:off x="5183187" y="987425"/>
            <a:ext cx="6172203" cy="4873625"/>
          </a:xfrm>
          <a:prstGeom prst="rect">
            <a:avLst/>
          </a:prstGeom>
        </p:spPr>
        <p:txBody>
          <a:bodyPr lIns="91439" tIns="45719" rIns="91439" bIns="45719">
            <a:noAutofit/>
          </a:bodyPr>
          <a:lstStyle/>
          <a:p>
            <a:endParaRPr/>
          </a:p>
        </p:txBody>
      </p:sp>
      <p:sp>
        <p:nvSpPr>
          <p:cNvPr id="75" name="Shape 75"/>
          <p:cNvSpPr>
            <a:spLocks noGrp="1"/>
          </p:cNvSpPr>
          <p:nvPr>
            <p:ph type="body" sz="quarter" idx="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76" name="Shape 97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77" name="Shape 97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7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97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980"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981" name="Shape 98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982" name="Shape 982"/>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989" name="Shape 989"/>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990" name="Shape 990"/>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991"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992" name="Shape 992"/>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993" name="Shape 993"/>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994" name="Shape 994"/>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2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01" name="Shape 100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02" name="Shape 100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0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04" name="Shape 1004"/>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05" name="Shape 1005"/>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06" name="Shape 1006"/>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2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13" name="Shape 1013"/>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14" name="Shape 101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15"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16" name="Shape 1016"/>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17" name="Shape 1017"/>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18" name="Shape 1018"/>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019" name="Shape 1019"/>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26" name="Shape 1026"/>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27" name="Shape 1027"/>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28"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029"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030" name="Shape 1030"/>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31" name="Shape 103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32"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033" name="Shape 1033"/>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2_Title 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40" name="Shape 104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41" name="Shape 104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4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43" name="Shape 1043"/>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44" name="Shape 104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51" name="Shape 105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52" name="Shape 10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5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54" name="Shape 105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2_Text with Chart or Graphic">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61" name="Shape 1061"/>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62" name="Shape 106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63"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64" name="Shape 1064"/>
          <p:cNvSpPr/>
          <p:nvPr/>
        </p:nvSpPr>
        <p:spPr>
          <a:xfrm flipH="1">
            <a:off x="5747549" y="1113364"/>
            <a:ext cx="1" cy="5181605"/>
          </a:xfrm>
          <a:prstGeom prst="line">
            <a:avLst/>
          </a:prstGeom>
          <a:ln>
            <a:solidFill>
              <a:srgbClr val="54575A"/>
            </a:solidFill>
          </a:ln>
        </p:spPr>
        <p:txBody>
          <a:bodyPr lIns="45718" tIns="45718" rIns="45718" bIns="45718"/>
          <a:lstStyle/>
          <a:p>
            <a:endParaRPr/>
          </a:p>
        </p:txBody>
      </p:sp>
      <p:sp>
        <p:nvSpPr>
          <p:cNvPr id="1065" name="Shape 1065"/>
          <p:cNvSpPr>
            <a:spLocks noGrp="1"/>
          </p:cNvSpPr>
          <p:nvPr>
            <p:ph type="title"/>
          </p:nvPr>
        </p:nvSpPr>
        <p:spPr>
          <a:xfrm>
            <a:off x="892923" y="1070757"/>
            <a:ext cx="4542803" cy="834303"/>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66" name="Shape 1066"/>
          <p:cNvSpPr>
            <a:spLocks noGrp="1"/>
          </p:cNvSpPr>
          <p:nvPr>
            <p:ph type="body" sz="half" idx="1"/>
          </p:nvPr>
        </p:nvSpPr>
        <p:spPr>
          <a:xfrm>
            <a:off x="6129866" y="1069678"/>
            <a:ext cx="5588002" cy="5284504"/>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67" name="Shape 1067"/>
          <p:cNvSpPr>
            <a:spLocks noGrp="1"/>
          </p:cNvSpPr>
          <p:nvPr>
            <p:ph type="body" sz="half" idx="13"/>
          </p:nvPr>
        </p:nvSpPr>
        <p:spPr>
          <a:xfrm>
            <a:off x="892922" y="1905000"/>
            <a:ext cx="4542804" cy="4448701"/>
          </a:xfrm>
          <a:prstGeom prst="rect">
            <a:avLst/>
          </a:prstGeom>
        </p:spPr>
        <p:txBody>
          <a:bodyPr lIns="91422" tIns="91422" rIns="91422" bIns="91422"/>
          <a:lstStyle/>
          <a:p>
            <a:endParaRPr/>
          </a:p>
        </p:txBody>
      </p:sp>
      <p:sp>
        <p:nvSpPr>
          <p:cNvPr id="1068" name="Shape 1068"/>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2_Picture with Captio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75" name="Shape 1075"/>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76" name="Shape 1076"/>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77"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78" name="Shape 1078"/>
          <p:cNvSpPr>
            <a:spLocks noGrp="1"/>
          </p:cNvSpPr>
          <p:nvPr>
            <p:ph type="title"/>
          </p:nvPr>
        </p:nvSpPr>
        <p:spPr>
          <a:xfrm>
            <a:off x="719388" y="854021"/>
            <a:ext cx="5410402" cy="984900"/>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79" name="Shape 1079"/>
          <p:cNvSpPr>
            <a:spLocks noGrp="1"/>
          </p:cNvSpPr>
          <p:nvPr>
            <p:ph type="pic" sz="quarter" idx="13"/>
          </p:nvPr>
        </p:nvSpPr>
        <p:spPr>
          <a:xfrm>
            <a:off x="6417731" y="854018"/>
            <a:ext cx="4060000" cy="3076502"/>
          </a:xfrm>
          <a:prstGeom prst="rect">
            <a:avLst/>
          </a:prstGeom>
        </p:spPr>
        <p:txBody>
          <a:bodyPr lIns="91439" tIns="45719" rIns="91439" bIns="45719">
            <a:noAutofit/>
          </a:bodyPr>
          <a:lstStyle/>
          <a:p>
            <a:endParaRPr/>
          </a:p>
        </p:txBody>
      </p:sp>
      <p:sp>
        <p:nvSpPr>
          <p:cNvPr id="1080" name="Shape 1080"/>
          <p:cNvSpPr>
            <a:spLocks noGrp="1"/>
          </p:cNvSpPr>
          <p:nvPr>
            <p:ph type="body" sz="half" idx="1"/>
          </p:nvPr>
        </p:nvSpPr>
        <p:spPr>
          <a:xfrm>
            <a:off x="719388" y="1838872"/>
            <a:ext cx="5410402" cy="4484400"/>
          </a:xfrm>
          <a:prstGeom prst="rect">
            <a:avLst/>
          </a:prstGeom>
        </p:spPr>
        <p:txBody>
          <a:bodyPr lIns="91422" tIns="91422" rIns="91422" bIns="91422"/>
          <a:lstStyle>
            <a:lvl1pPr marL="0" indent="0">
              <a:lnSpc>
                <a:spcPct val="100000"/>
              </a:lnSpc>
              <a:spcBef>
                <a:spcPts val="0"/>
              </a:spcBef>
              <a:buSzTx/>
              <a:buFontTx/>
              <a:buNone/>
              <a:defRPr>
                <a:solidFill>
                  <a:srgbClr val="54585B"/>
                </a:solidFill>
                <a:latin typeface="PT Sans"/>
                <a:ea typeface="PT Sans"/>
                <a:cs typeface="PT Sans"/>
                <a:sym typeface="PT Sans"/>
              </a:defRPr>
            </a:lvl1pPr>
            <a:lvl2pPr marL="0" indent="0">
              <a:lnSpc>
                <a:spcPct val="100000"/>
              </a:lnSpc>
              <a:spcBef>
                <a:spcPts val="0"/>
              </a:spcBef>
              <a:buSzTx/>
              <a:buFontTx/>
              <a:buNone/>
              <a:defRPr>
                <a:solidFill>
                  <a:srgbClr val="54585B"/>
                </a:solidFill>
                <a:latin typeface="PT Sans"/>
                <a:ea typeface="PT Sans"/>
                <a:cs typeface="PT Sans"/>
                <a:sym typeface="PT Sans"/>
              </a:defRPr>
            </a:lvl2pPr>
            <a:lvl3pPr marL="0" indent="0">
              <a:lnSpc>
                <a:spcPct val="100000"/>
              </a:lnSpc>
              <a:spcBef>
                <a:spcPts val="0"/>
              </a:spcBef>
              <a:buSzTx/>
              <a:buFontTx/>
              <a:buNone/>
              <a:defRPr>
                <a:solidFill>
                  <a:srgbClr val="54585B"/>
                </a:solidFill>
                <a:latin typeface="PT Sans"/>
                <a:ea typeface="PT Sans"/>
                <a:cs typeface="PT Sans"/>
                <a:sym typeface="PT Sans"/>
              </a:defRPr>
            </a:lvl3pPr>
            <a:lvl4pPr marL="0" indent="0">
              <a:lnSpc>
                <a:spcPct val="100000"/>
              </a:lnSpc>
              <a:spcBef>
                <a:spcPts val="0"/>
              </a:spcBef>
              <a:buSzTx/>
              <a:buFontTx/>
              <a:buNone/>
              <a:defRPr>
                <a:solidFill>
                  <a:srgbClr val="54585B"/>
                </a:solidFill>
                <a:latin typeface="PT Sans"/>
                <a:ea typeface="PT Sans"/>
                <a:cs typeface="PT Sans"/>
                <a:sym typeface="PT Sans"/>
              </a:defRPr>
            </a:lvl4pPr>
            <a:lvl5pPr marL="0" indent="0">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81" name="Shape 1081"/>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4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088" name="Shape 1088"/>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089" name="Shape 108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090"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091" name="Shape 1091"/>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09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093" name="Shape 109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094" name="Shape 109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095" name="Shape 1095"/>
          <p:cNvSpPr/>
          <p:nvPr/>
        </p:nvSpPr>
        <p:spPr>
          <a:xfrm>
            <a:off x="4505961" y="6503760"/>
            <a:ext cx="3220000"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09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097" name="Shape 109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r>
              <a:t>Title Text</a:t>
            </a:r>
          </a:p>
        </p:txBody>
      </p:sp>
      <p:sp>
        <p:nvSpPr>
          <p:cNvPr id="84" name="Shape 84"/>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85" name="Shape 8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Top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04" name="Shape 110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05" name="Shape 110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0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07" name="image5.jpeg"/>
          <p:cNvPicPr>
            <a:picLocks noChangeAspect="1"/>
          </p:cNvPicPr>
          <p:nvPr/>
        </p:nvPicPr>
        <p:blipFill>
          <a:blip r:embed="rId4">
            <a:extLst/>
          </a:blip>
          <a:stretch>
            <a:fillRect/>
          </a:stretch>
        </p:blipFill>
        <p:spPr>
          <a:xfrm>
            <a:off x="3810001" y="3412066"/>
            <a:ext cx="8009599" cy="2999104"/>
          </a:xfrm>
          <a:prstGeom prst="rect">
            <a:avLst/>
          </a:prstGeom>
          <a:ln w="12700">
            <a:miter lim="400000"/>
          </a:ln>
        </p:spPr>
      </p:pic>
      <p:sp>
        <p:nvSpPr>
          <p:cNvPr id="1108" name="Shape 1108"/>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09" name="Shape 1109"/>
          <p:cNvSpPr>
            <a:spLocks noGrp="1"/>
          </p:cNvSpPr>
          <p:nvPr>
            <p:ph type="body" idx="1"/>
          </p:nvPr>
        </p:nvSpPr>
        <p:spPr>
          <a:xfrm>
            <a:off x="799775" y="1691863"/>
            <a:ext cx="10968799" cy="4526105"/>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10" name="Shape 111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Bottom Bar-be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17" name="Shape 111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18" name="Shape 111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1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20" name="Shape 1120"/>
          <p:cNvSpPr/>
          <p:nvPr/>
        </p:nvSpPr>
        <p:spPr>
          <a:xfrm>
            <a:off x="0" y="0"/>
            <a:ext cx="12192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pic>
        <p:nvPicPr>
          <p:cNvPr id="1121" name="image5.jpeg"/>
          <p:cNvPicPr>
            <a:picLocks noChangeAspect="1"/>
          </p:cNvPicPr>
          <p:nvPr/>
        </p:nvPicPr>
        <p:blipFill>
          <a:blip r:embed="rId4">
            <a:extLst/>
          </a:blip>
          <a:stretch>
            <a:fillRect/>
          </a:stretch>
        </p:blipFill>
        <p:spPr>
          <a:xfrm>
            <a:off x="3810001" y="3045883"/>
            <a:ext cx="8009599" cy="2999103"/>
          </a:xfrm>
          <a:prstGeom prst="rect">
            <a:avLst/>
          </a:prstGeom>
          <a:ln w="12700">
            <a:miter lim="400000"/>
          </a:ln>
        </p:spPr>
      </p:pic>
      <p:pic>
        <p:nvPicPr>
          <p:cNvPr id="1122" name="image1.jpeg"/>
          <p:cNvPicPr>
            <a:picLocks noChangeAspect="1"/>
          </p:cNvPicPr>
          <p:nvPr/>
        </p:nvPicPr>
        <p:blipFill>
          <a:blip r:embed="rId2">
            <a:extLst/>
          </a:blip>
          <a:srcRect t="2" b="91998"/>
          <a:stretch>
            <a:fillRect/>
          </a:stretch>
        </p:blipFill>
        <p:spPr>
          <a:xfrm rot="10800000">
            <a:off x="0" y="6309300"/>
            <a:ext cx="12192000" cy="548702"/>
          </a:xfrm>
          <a:prstGeom prst="rect">
            <a:avLst/>
          </a:prstGeom>
          <a:ln w="12700">
            <a:miter lim="400000"/>
          </a:ln>
        </p:spPr>
      </p:pic>
      <p:sp>
        <p:nvSpPr>
          <p:cNvPr id="1123" name="Shape 1123"/>
          <p:cNvSpPr>
            <a:spLocks noGrp="1"/>
          </p:cNvSpPr>
          <p:nvPr>
            <p:ph type="title"/>
          </p:nvPr>
        </p:nvSpPr>
        <p:spPr>
          <a:xfrm>
            <a:off x="561716" y="301625"/>
            <a:ext cx="111288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124" name="Shape 1124"/>
          <p:cNvSpPr>
            <a:spLocks noGrp="1"/>
          </p:cNvSpPr>
          <p:nvPr>
            <p:ph type="body" idx="1"/>
          </p:nvPr>
        </p:nvSpPr>
        <p:spPr>
          <a:xfrm>
            <a:off x="561716" y="1158875"/>
            <a:ext cx="11128800" cy="4886401"/>
          </a:xfrm>
          <a:prstGeom prst="rect">
            <a:avLst/>
          </a:prstGeom>
        </p:spPr>
        <p:txBody>
          <a:bodyPr lIns="91422" tIns="91422" rIns="91422" bIns="91422"/>
          <a:lstStyle>
            <a:lvl1pPr marL="169862" indent="-30162">
              <a:lnSpc>
                <a:spcPct val="100000"/>
              </a:lnSpc>
              <a:spcBef>
                <a:spcPts val="400"/>
              </a:spcBef>
              <a:buClr>
                <a:srgbClr val="54585B"/>
              </a:buClr>
              <a:defRPr>
                <a:solidFill>
                  <a:srgbClr val="54585B"/>
                </a:solidFill>
                <a:latin typeface="PT Sans"/>
                <a:ea typeface="PT Sans"/>
                <a:cs typeface="PT Sans"/>
                <a:sym typeface="PT Sans"/>
              </a:defRPr>
            </a:lvl1pPr>
            <a:lvl2pPr marL="786244" indent="-202044">
              <a:lnSpc>
                <a:spcPct val="100000"/>
              </a:lnSpc>
              <a:spcBef>
                <a:spcPts val="400"/>
              </a:spcBef>
              <a:buClr>
                <a:srgbClr val="54585B"/>
              </a:buClr>
              <a:buChar char="–"/>
              <a:defRPr>
                <a:solidFill>
                  <a:srgbClr val="54585B"/>
                </a:solidFill>
                <a:latin typeface="PT Sans"/>
                <a:ea typeface="PT Sans"/>
                <a:cs typeface="PT Sans"/>
                <a:sym typeface="PT Sans"/>
              </a:defRPr>
            </a:lvl2pPr>
            <a:lvl3pPr marL="1206500" indent="-177800">
              <a:lnSpc>
                <a:spcPct val="100000"/>
              </a:lnSpc>
              <a:spcBef>
                <a:spcPts val="400"/>
              </a:spcBef>
              <a:buClr>
                <a:srgbClr val="54585B"/>
              </a:buClr>
              <a:buChar char="o"/>
              <a:defRPr>
                <a:solidFill>
                  <a:srgbClr val="54585B"/>
                </a:solidFill>
                <a:latin typeface="PT Sans"/>
                <a:ea typeface="PT Sans"/>
                <a:cs typeface="PT Sans"/>
                <a:sym typeface="PT Sans"/>
              </a:defRPr>
            </a:lvl3pPr>
            <a:lvl4pPr marL="1676400" indent="-177800">
              <a:lnSpc>
                <a:spcPct val="100000"/>
              </a:lnSpc>
              <a:spcBef>
                <a:spcPts val="400"/>
              </a:spcBef>
              <a:buClr>
                <a:srgbClr val="54585B"/>
              </a:buClr>
              <a:buChar char="–"/>
              <a:defRPr>
                <a:solidFill>
                  <a:srgbClr val="54585B"/>
                </a:solidFill>
                <a:latin typeface="PT Sans"/>
                <a:ea typeface="PT Sans"/>
                <a:cs typeface="PT Sans"/>
                <a:sym typeface="PT Sans"/>
              </a:defRPr>
            </a:lvl4pPr>
            <a:lvl5pPr marL="2133600" indent="-177800">
              <a:lnSpc>
                <a:spcPct val="100000"/>
              </a:lnSpc>
              <a:spcBef>
                <a:spcPts val="400"/>
              </a:spcBef>
              <a:buClr>
                <a:srgbClr val="54585B"/>
              </a:buClr>
              <a:buChar char="»"/>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25" name="Shape 1125"/>
          <p:cNvSpPr/>
          <p:nvPr/>
        </p:nvSpPr>
        <p:spPr>
          <a:xfrm>
            <a:off x="4492416" y="6503760"/>
            <a:ext cx="3220003"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pic>
        <p:nvPicPr>
          <p:cNvPr id="1126" name="image2.png"/>
          <p:cNvPicPr>
            <a:picLocks noChangeAspect="1"/>
          </p:cNvPicPr>
          <p:nvPr/>
        </p:nvPicPr>
        <p:blipFill>
          <a:blip r:embed="rId3">
            <a:extLst/>
          </a:blip>
          <a:stretch>
            <a:fillRect/>
          </a:stretch>
        </p:blipFill>
        <p:spPr>
          <a:xfrm>
            <a:off x="478999" y="6311900"/>
            <a:ext cx="1746801" cy="562501"/>
          </a:xfrm>
          <a:prstGeom prst="rect">
            <a:avLst/>
          </a:prstGeom>
          <a:ln w="12700">
            <a:miter lim="400000"/>
          </a:ln>
        </p:spPr>
      </p:pic>
      <p:sp>
        <p:nvSpPr>
          <p:cNvPr id="1127" name="Shape 112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FFFFF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5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34" name="Shape 113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35" name="Shape 113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37"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38" name="Shape 113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39" name="image6.png"/>
          <p:cNvPicPr>
            <a:picLocks noChangeAspect="1"/>
          </p:cNvPicPr>
          <p:nvPr/>
        </p:nvPicPr>
        <p:blipFill>
          <a:blip r:embed="rId4">
            <a:extLst/>
          </a:blip>
          <a:stretch>
            <a:fillRect/>
          </a:stretch>
        </p:blipFill>
        <p:spPr>
          <a:xfrm>
            <a:off x="2895600" y="2400300"/>
            <a:ext cx="6400800" cy="2057700"/>
          </a:xfrm>
          <a:prstGeom prst="rect">
            <a:avLst/>
          </a:prstGeom>
          <a:ln w="12700">
            <a:miter lim="400000"/>
          </a:ln>
        </p:spPr>
      </p:pic>
      <p:sp>
        <p:nvSpPr>
          <p:cNvPr id="1140" name="Shape 114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6_Custom Layo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47" name="Shape 114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48" name="Shape 114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4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5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pic>
        <p:nvPicPr>
          <p:cNvPr id="1151" name="image7.png"/>
          <p:cNvPicPr>
            <a:picLocks noChangeAspect="1"/>
          </p:cNvPicPr>
          <p:nvPr/>
        </p:nvPicPr>
        <p:blipFill>
          <a:blip r:embed="rId4">
            <a:extLst/>
          </a:blip>
          <a:stretch>
            <a:fillRect/>
          </a:stretch>
        </p:blipFill>
        <p:spPr>
          <a:xfrm>
            <a:off x="3947967" y="2644849"/>
            <a:ext cx="4718403" cy="1686904"/>
          </a:xfrm>
          <a:prstGeom prst="rect">
            <a:avLst/>
          </a:prstGeom>
          <a:ln w="12700">
            <a:miter lim="400000"/>
          </a:ln>
        </p:spPr>
      </p:pic>
      <p:sp>
        <p:nvSpPr>
          <p:cNvPr id="1152" name="Shape 115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sp>
        <p:nvSpPr>
          <p:cNvPr id="1153" name="Shape 1153"/>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Title Slid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60" name="Shape 1160"/>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61" name="Shape 1161"/>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62"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163" name="Shape 1163"/>
          <p:cNvSpPr>
            <a:spLocks noGrp="1"/>
          </p:cNvSpPr>
          <p:nvPr>
            <p:ph type="title"/>
          </p:nvPr>
        </p:nvSpPr>
        <p:spPr>
          <a:xfrm>
            <a:off x="914400" y="2111123"/>
            <a:ext cx="10363200" cy="1546503"/>
          </a:xfrm>
          <a:prstGeom prst="rect">
            <a:avLst/>
          </a:prstGeom>
        </p:spPr>
        <p:txBody>
          <a:bodyPr lIns="91422" tIns="91422" rIns="91422" bIns="91422" anchor="b"/>
          <a:lstStyle>
            <a:lvl1pPr algn="ctr">
              <a:lnSpc>
                <a:spcPct val="100000"/>
              </a:lnSpc>
              <a:defRPr sz="4800">
                <a:solidFill>
                  <a:srgbClr val="CB3725"/>
                </a:solidFill>
                <a:latin typeface="PT Sans"/>
                <a:ea typeface="PT Sans"/>
                <a:cs typeface="PT Sans"/>
                <a:sym typeface="PT Sans"/>
              </a:defRPr>
            </a:lvl1pPr>
          </a:lstStyle>
          <a:p>
            <a:r>
              <a:t>Title Text</a:t>
            </a:r>
          </a:p>
        </p:txBody>
      </p:sp>
      <p:sp>
        <p:nvSpPr>
          <p:cNvPr id="1164" name="Shape 1164"/>
          <p:cNvSpPr>
            <a:spLocks noGrp="1"/>
          </p:cNvSpPr>
          <p:nvPr>
            <p:ph type="body" sz="quarter" idx="1"/>
          </p:nvPr>
        </p:nvSpPr>
        <p:spPr>
          <a:xfrm>
            <a:off x="914400" y="3786737"/>
            <a:ext cx="10363200" cy="1046403"/>
          </a:xfrm>
          <a:prstGeom prst="rect">
            <a:avLst/>
          </a:prstGeom>
        </p:spPr>
        <p:txBody>
          <a:bodyPr lIns="91422" tIns="91422" rIns="91422" bIns="91422"/>
          <a:lstStyle>
            <a:lvl1pPr marL="0" indent="0" algn="ctr">
              <a:lnSpc>
                <a:spcPct val="100000"/>
              </a:lnSpc>
              <a:spcBef>
                <a:spcPts val="0"/>
              </a:spcBef>
              <a:buSzTx/>
              <a:buFontTx/>
              <a:buNone/>
              <a:defRPr>
                <a:solidFill>
                  <a:srgbClr val="006098"/>
                </a:solidFill>
                <a:latin typeface="PT Sans"/>
                <a:ea typeface="PT Sans"/>
                <a:cs typeface="PT Sans"/>
                <a:sym typeface="PT Sans"/>
              </a:defRPr>
            </a:lvl1pPr>
            <a:lvl2pPr marL="0" indent="0" algn="ctr">
              <a:lnSpc>
                <a:spcPct val="100000"/>
              </a:lnSpc>
              <a:spcBef>
                <a:spcPts val="0"/>
              </a:spcBef>
              <a:buSzTx/>
              <a:buFontTx/>
              <a:buNone/>
              <a:defRPr>
                <a:solidFill>
                  <a:srgbClr val="006098"/>
                </a:solidFill>
                <a:latin typeface="PT Sans"/>
                <a:ea typeface="PT Sans"/>
                <a:cs typeface="PT Sans"/>
                <a:sym typeface="PT Sans"/>
              </a:defRPr>
            </a:lvl2pPr>
            <a:lvl3pPr marL="0" indent="0" algn="ctr">
              <a:lnSpc>
                <a:spcPct val="100000"/>
              </a:lnSpc>
              <a:spcBef>
                <a:spcPts val="0"/>
              </a:spcBef>
              <a:buSzTx/>
              <a:buFontTx/>
              <a:buNone/>
              <a:defRPr>
                <a:solidFill>
                  <a:srgbClr val="006098"/>
                </a:solidFill>
                <a:latin typeface="PT Sans"/>
                <a:ea typeface="PT Sans"/>
                <a:cs typeface="PT Sans"/>
                <a:sym typeface="PT Sans"/>
              </a:defRPr>
            </a:lvl3pPr>
            <a:lvl4pPr marL="0" indent="0" algn="ctr">
              <a:lnSpc>
                <a:spcPct val="100000"/>
              </a:lnSpc>
              <a:spcBef>
                <a:spcPts val="0"/>
              </a:spcBef>
              <a:buSzTx/>
              <a:buFontTx/>
              <a:buNone/>
              <a:defRPr>
                <a:solidFill>
                  <a:srgbClr val="006098"/>
                </a:solidFill>
                <a:latin typeface="PT Sans"/>
                <a:ea typeface="PT Sans"/>
                <a:cs typeface="PT Sans"/>
                <a:sym typeface="PT Sans"/>
              </a:defRPr>
            </a:lvl4pPr>
            <a:lvl5pPr marL="0" indent="0" algn="ctr">
              <a:lnSpc>
                <a:spcPct val="100000"/>
              </a:lnSpc>
              <a:spcBef>
                <a:spcPts val="0"/>
              </a:spcBef>
              <a:buSzTx/>
              <a:buFontTx/>
              <a:buNone/>
              <a:defRPr>
                <a:solidFill>
                  <a:srgbClr val="006098"/>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xfrm>
            <a:off x="11409053" y="6465873"/>
            <a:ext cx="266974" cy="259222"/>
          </a:xfrm>
          <a:prstGeom prst="rect">
            <a:avLst/>
          </a:prstGeom>
        </p:spPr>
        <p:txBody>
          <a:bodyPr lIns="0" tIns="0" rIns="0" bIns="0"/>
          <a:lstStyle>
            <a:lvl1pPr algn="l">
              <a:defRPr sz="1800">
                <a:solidFill>
                  <a:srgbClr val="54585B"/>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2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2" name="Shape 117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73" name="Shape 117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7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75"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76" name="Shape 1176"/>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77" name="Shape 1177"/>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78"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79" name="Shape 1179"/>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80" name="Shape 1180"/>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3_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87" name="Shape 118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188" name="Shape 118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18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190" name="image3.jpeg"/>
          <p:cNvPicPr>
            <a:picLocks noChangeAspect="1"/>
          </p:cNvPicPr>
          <p:nvPr/>
        </p:nvPicPr>
        <p:blipFill>
          <a:blip r:embed="rId4">
            <a:extLst/>
          </a:blip>
          <a:stretch>
            <a:fillRect/>
          </a:stretch>
        </p:blipFill>
        <p:spPr>
          <a:xfrm>
            <a:off x="0" y="9201"/>
            <a:ext cx="12192000" cy="6858001"/>
          </a:xfrm>
          <a:prstGeom prst="rect">
            <a:avLst/>
          </a:prstGeom>
          <a:ln w="12700">
            <a:miter lim="400000"/>
          </a:ln>
        </p:spPr>
      </p:pic>
      <p:sp>
        <p:nvSpPr>
          <p:cNvPr id="1191" name="Shape 1191"/>
          <p:cNvSpPr>
            <a:spLocks noGrp="1"/>
          </p:cNvSpPr>
          <p:nvPr>
            <p:ph type="title"/>
          </p:nvPr>
        </p:nvSpPr>
        <p:spPr>
          <a:xfrm>
            <a:off x="914400" y="2127736"/>
            <a:ext cx="10464801" cy="2111103"/>
          </a:xfrm>
          <a:prstGeom prst="rect">
            <a:avLst/>
          </a:prstGeom>
        </p:spPr>
        <p:txBody>
          <a:bodyPr lIns="91422" tIns="91422" rIns="91422" bIns="91422" anchor="b"/>
          <a:lstStyle>
            <a:lvl1pPr>
              <a:lnSpc>
                <a:spcPct val="100000"/>
              </a:lnSpc>
              <a:defRPr sz="3600">
                <a:solidFill>
                  <a:srgbClr val="FFFFFF"/>
                </a:solidFill>
                <a:latin typeface="PT Sans"/>
                <a:ea typeface="PT Sans"/>
                <a:cs typeface="PT Sans"/>
                <a:sym typeface="PT Sans"/>
              </a:defRPr>
            </a:lvl1pPr>
          </a:lstStyle>
          <a:p>
            <a:r>
              <a:t>Title Text</a:t>
            </a:r>
          </a:p>
        </p:txBody>
      </p:sp>
      <p:sp>
        <p:nvSpPr>
          <p:cNvPr id="1192" name="Shape 1192"/>
          <p:cNvSpPr>
            <a:spLocks noGrp="1"/>
          </p:cNvSpPr>
          <p:nvPr>
            <p:ph type="body" sz="quarter" idx="1"/>
          </p:nvPr>
        </p:nvSpPr>
        <p:spPr>
          <a:xfrm>
            <a:off x="914400" y="4312137"/>
            <a:ext cx="7721600" cy="1066802"/>
          </a:xfrm>
          <a:prstGeom prst="rect">
            <a:avLst/>
          </a:prstGeom>
        </p:spPr>
        <p:txBody>
          <a:bodyPr lIns="91422" tIns="91422" rIns="91422" bIns="91422"/>
          <a:lstStyle>
            <a:lvl1pPr marL="0" indent="0">
              <a:lnSpc>
                <a:spcPct val="100000"/>
              </a:lnSpc>
              <a:spcBef>
                <a:spcPts val="400"/>
              </a:spcBef>
              <a:buSzTx/>
              <a:buFontTx/>
              <a:buNone/>
              <a:defRPr>
                <a:solidFill>
                  <a:srgbClr val="FFFFFF"/>
                </a:solidFill>
                <a:latin typeface="PT Sans"/>
                <a:ea typeface="PT Sans"/>
                <a:cs typeface="PT Sans"/>
                <a:sym typeface="PT Sans"/>
              </a:defRPr>
            </a:lvl1pPr>
            <a:lvl2pPr marL="0" indent="0">
              <a:lnSpc>
                <a:spcPct val="100000"/>
              </a:lnSpc>
              <a:spcBef>
                <a:spcPts val="400"/>
              </a:spcBef>
              <a:buSzTx/>
              <a:buFontTx/>
              <a:buNone/>
              <a:defRPr>
                <a:solidFill>
                  <a:srgbClr val="FFFFFF"/>
                </a:solidFill>
                <a:latin typeface="PT Sans"/>
                <a:ea typeface="PT Sans"/>
                <a:cs typeface="PT Sans"/>
                <a:sym typeface="PT Sans"/>
              </a:defRPr>
            </a:lvl2pPr>
            <a:lvl3pPr marL="0" indent="0">
              <a:lnSpc>
                <a:spcPct val="100000"/>
              </a:lnSpc>
              <a:spcBef>
                <a:spcPts val="400"/>
              </a:spcBef>
              <a:buSzTx/>
              <a:buFontTx/>
              <a:buNone/>
              <a:defRPr>
                <a:solidFill>
                  <a:srgbClr val="FFFFFF"/>
                </a:solidFill>
                <a:latin typeface="PT Sans"/>
                <a:ea typeface="PT Sans"/>
                <a:cs typeface="PT Sans"/>
                <a:sym typeface="PT Sans"/>
              </a:defRPr>
            </a:lvl3pPr>
            <a:lvl4pPr marL="0" indent="0">
              <a:lnSpc>
                <a:spcPct val="100000"/>
              </a:lnSpc>
              <a:spcBef>
                <a:spcPts val="400"/>
              </a:spcBef>
              <a:buSzTx/>
              <a:buFontTx/>
              <a:buNone/>
              <a:defRPr>
                <a:solidFill>
                  <a:srgbClr val="FFFFFF"/>
                </a:solidFill>
                <a:latin typeface="PT Sans"/>
                <a:ea typeface="PT Sans"/>
                <a:cs typeface="PT Sans"/>
                <a:sym typeface="PT Sans"/>
              </a:defRPr>
            </a:lvl4pPr>
            <a:lvl5pPr marL="0" indent="0">
              <a:lnSpc>
                <a:spcPct val="100000"/>
              </a:lnSpc>
              <a:spcBef>
                <a:spcPts val="400"/>
              </a:spcBef>
              <a:buSzTx/>
              <a:buFontTx/>
              <a:buNone/>
              <a:defRPr>
                <a:solidFill>
                  <a:srgbClr val="FFFFFF"/>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pic>
        <p:nvPicPr>
          <p:cNvPr id="1193" name="image4.png"/>
          <p:cNvPicPr>
            <a:picLocks noChangeAspect="1"/>
          </p:cNvPicPr>
          <p:nvPr/>
        </p:nvPicPr>
        <p:blipFill>
          <a:blip r:embed="rId5">
            <a:extLst/>
          </a:blip>
          <a:stretch>
            <a:fillRect/>
          </a:stretch>
        </p:blipFill>
        <p:spPr>
          <a:xfrm>
            <a:off x="8636000" y="232712"/>
            <a:ext cx="3194001" cy="1026901"/>
          </a:xfrm>
          <a:prstGeom prst="rect">
            <a:avLst/>
          </a:prstGeom>
          <a:ln w="12700">
            <a:miter lim="400000"/>
          </a:ln>
        </p:spPr>
      </p:pic>
      <p:sp>
        <p:nvSpPr>
          <p:cNvPr id="1194" name="Shape 1194"/>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FFFFFF"/>
                </a:solidFill>
              </a:defRPr>
            </a:lvl1pPr>
          </a:lstStyle>
          <a:p>
            <a:r>
              <a:t>© 2015 CloudBees, Inc.  All Rights Reserved</a:t>
            </a:r>
          </a:p>
        </p:txBody>
      </p:sp>
      <p:sp>
        <p:nvSpPr>
          <p:cNvPr id="1195" name="Shape 1195"/>
          <p:cNvSpPr>
            <a:spLocks noGrp="1"/>
          </p:cNvSpPr>
          <p:nvPr>
            <p:ph type="sldNum" sz="quarter" idx="2"/>
          </p:nvPr>
        </p:nvSpPr>
        <p:spPr>
          <a:xfrm>
            <a:off x="8473622" y="6221732"/>
            <a:ext cx="263979" cy="26923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3_Title and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02" name="Shape 1202"/>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03" name="Shape 1203"/>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04"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05" name="Shape 1205"/>
          <p:cNvSpPr>
            <a:spLocks noGrp="1"/>
          </p:cNvSpPr>
          <p:nvPr>
            <p:ph type="title"/>
          </p:nvPr>
        </p:nvSpPr>
        <p:spPr>
          <a:xfrm>
            <a:off x="799775" y="845996"/>
            <a:ext cx="10884400" cy="836102"/>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06" name="Shape 1206"/>
          <p:cNvSpPr>
            <a:spLocks noGrp="1"/>
          </p:cNvSpPr>
          <p:nvPr>
            <p:ph type="body" idx="1"/>
          </p:nvPr>
        </p:nvSpPr>
        <p:spPr>
          <a:xfrm>
            <a:off x="799775" y="1692211"/>
            <a:ext cx="10884400" cy="4526101"/>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07" name="Shape 1207"/>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3_Two Conten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14" name="Shape 1214"/>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15" name="Shape 1215"/>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16"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sp>
        <p:nvSpPr>
          <p:cNvPr id="1217" name="Shape 1217"/>
          <p:cNvSpPr>
            <a:spLocks noGrp="1"/>
          </p:cNvSpPr>
          <p:nvPr>
            <p:ph type="title"/>
          </p:nvPr>
        </p:nvSpPr>
        <p:spPr>
          <a:xfrm>
            <a:off x="798782" y="833967"/>
            <a:ext cx="10970002" cy="836099"/>
          </a:xfrm>
          <a:prstGeom prst="rect">
            <a:avLst/>
          </a:prstGeom>
        </p:spPr>
        <p:txBody>
          <a:bodyPr lIns="91422" tIns="91422" rIns="91422" bIns="91422"/>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18" name="Shape 1218"/>
          <p:cNvSpPr>
            <a:spLocks noGrp="1"/>
          </p:cNvSpPr>
          <p:nvPr>
            <p:ph type="body" sz="half" idx="1"/>
          </p:nvPr>
        </p:nvSpPr>
        <p:spPr>
          <a:xfrm>
            <a:off x="799775" y="1693140"/>
            <a:ext cx="5364399" cy="4568100"/>
          </a:xfrm>
          <a:prstGeom prst="rect">
            <a:avLst/>
          </a:prstGeom>
        </p:spPr>
        <p:txBody>
          <a:bodyPr lIns="91422" tIns="91422" rIns="91422" bIns="91422"/>
          <a:lstStyle>
            <a:lvl1pPr marL="182879" indent="-182879">
              <a:lnSpc>
                <a:spcPct val="100000"/>
              </a:lnSpc>
              <a:spcBef>
                <a:spcPts val="0"/>
              </a:spcBef>
              <a:buSzTx/>
              <a:buFontTx/>
              <a:buNone/>
              <a:defRPr>
                <a:solidFill>
                  <a:srgbClr val="54585B"/>
                </a:solidFill>
                <a:latin typeface="PT Sans"/>
                <a:ea typeface="PT Sans"/>
                <a:cs typeface="PT Sans"/>
                <a:sym typeface="PT Sans"/>
              </a:defRPr>
            </a:lvl1pPr>
            <a:lvl2pPr marL="182879" indent="-182879">
              <a:lnSpc>
                <a:spcPct val="100000"/>
              </a:lnSpc>
              <a:spcBef>
                <a:spcPts val="0"/>
              </a:spcBef>
              <a:buSzTx/>
              <a:buFontTx/>
              <a:buNone/>
              <a:defRPr>
                <a:solidFill>
                  <a:srgbClr val="54585B"/>
                </a:solidFill>
                <a:latin typeface="PT Sans"/>
                <a:ea typeface="PT Sans"/>
                <a:cs typeface="PT Sans"/>
                <a:sym typeface="PT Sans"/>
              </a:defRPr>
            </a:lvl2pPr>
            <a:lvl3pPr marL="182879" indent="-182879">
              <a:lnSpc>
                <a:spcPct val="100000"/>
              </a:lnSpc>
              <a:spcBef>
                <a:spcPts val="0"/>
              </a:spcBef>
              <a:buSzTx/>
              <a:buFontTx/>
              <a:buNone/>
              <a:defRPr>
                <a:solidFill>
                  <a:srgbClr val="54585B"/>
                </a:solidFill>
                <a:latin typeface="PT Sans"/>
                <a:ea typeface="PT Sans"/>
                <a:cs typeface="PT Sans"/>
                <a:sym typeface="PT Sans"/>
              </a:defRPr>
            </a:lvl3pPr>
            <a:lvl4pPr marL="182879" indent="-182879">
              <a:lnSpc>
                <a:spcPct val="100000"/>
              </a:lnSpc>
              <a:spcBef>
                <a:spcPts val="0"/>
              </a:spcBef>
              <a:buSzTx/>
              <a:buFontTx/>
              <a:buNone/>
              <a:defRPr>
                <a:solidFill>
                  <a:srgbClr val="54585B"/>
                </a:solidFill>
                <a:latin typeface="PT Sans"/>
                <a:ea typeface="PT Sans"/>
                <a:cs typeface="PT Sans"/>
                <a:sym typeface="PT Sans"/>
              </a:defRPr>
            </a:lvl4pPr>
            <a:lvl5pPr marL="182879" indent="-182879">
              <a:lnSpc>
                <a:spcPct val="100000"/>
              </a:lnSpc>
              <a:spcBef>
                <a:spcPts val="0"/>
              </a:spcBef>
              <a:buSzTx/>
              <a:buFontTx/>
              <a:buNone/>
              <a:defRPr>
                <a:solidFill>
                  <a:srgbClr val="54585B"/>
                </a:solidFill>
                <a:latin typeface="PT Sans"/>
                <a:ea typeface="PT Sans"/>
                <a:cs typeface="PT Sans"/>
                <a:sym typeface="PT Sans"/>
              </a:defRPr>
            </a:lvl5pPr>
          </a:lstStyle>
          <a:p>
            <a:r>
              <a:t>Body Level One</a:t>
            </a:r>
          </a:p>
          <a:p>
            <a:pPr lvl="1"/>
            <a:r>
              <a:t>Body Level Two</a:t>
            </a:r>
          </a:p>
          <a:p>
            <a:pPr lvl="2"/>
            <a:r>
              <a:t>Body Level Three</a:t>
            </a:r>
          </a:p>
          <a:p>
            <a:pPr lvl="3"/>
            <a:r>
              <a:t>Body Level Four</a:t>
            </a:r>
          </a:p>
          <a:p>
            <a:pPr lvl="4"/>
            <a:r>
              <a:t>Body Level Five</a:t>
            </a:r>
          </a:p>
        </p:txBody>
      </p:sp>
      <p:sp>
        <p:nvSpPr>
          <p:cNvPr id="1219" name="Shape 1219"/>
          <p:cNvSpPr>
            <a:spLocks noGrp="1"/>
          </p:cNvSpPr>
          <p:nvPr>
            <p:ph type="body" sz="half" idx="13"/>
          </p:nvPr>
        </p:nvSpPr>
        <p:spPr>
          <a:xfrm>
            <a:off x="6397364" y="1693140"/>
            <a:ext cx="5364402" cy="4568100"/>
          </a:xfrm>
          <a:prstGeom prst="rect">
            <a:avLst/>
          </a:prstGeom>
        </p:spPr>
        <p:txBody>
          <a:bodyPr lIns="91422" tIns="91422" rIns="91422" bIns="91422"/>
          <a:lstStyle/>
          <a:p>
            <a:endParaRPr/>
          </a:p>
        </p:txBody>
      </p:sp>
      <p:sp>
        <p:nvSpPr>
          <p:cNvPr id="1220" name="Shape 1220"/>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2_Divider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227" name="Shape 1227"/>
          <p:cNvSpPr/>
          <p:nvPr/>
        </p:nvSpPr>
        <p:spPr>
          <a:xfrm>
            <a:off x="478366" y="582082"/>
            <a:ext cx="11713604" cy="6276006"/>
          </a:xfrm>
          <a:prstGeom prst="rect">
            <a:avLst/>
          </a:prstGeom>
          <a:solidFill>
            <a:srgbClr val="FFFFFF"/>
          </a:solidFill>
          <a:ln w="12700">
            <a:miter lim="400000"/>
          </a:ln>
        </p:spPr>
        <p:txBody>
          <a:bodyPr lIns="45718" tIns="45718" rIns="45718" bIns="45718" anchor="ctr"/>
          <a:lstStyle/>
          <a:p>
            <a:pPr algn="ctr">
              <a:defRPr>
                <a:solidFill>
                  <a:srgbClr val="FFFFFF"/>
                </a:solidFill>
              </a:defRPr>
            </a:pPr>
            <a:endParaRPr/>
          </a:p>
        </p:txBody>
      </p:sp>
      <p:sp>
        <p:nvSpPr>
          <p:cNvPr id="1228" name="Shape 1228"/>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29" name="image2.png"/>
          <p:cNvPicPr>
            <a:picLocks noChangeAspect="1"/>
          </p:cNvPicPr>
          <p:nvPr/>
        </p:nvPicPr>
        <p:blipFill>
          <a:blip r:embed="rId3">
            <a:extLst/>
          </a:blip>
          <a:stretch>
            <a:fillRect/>
          </a:stretch>
        </p:blipFill>
        <p:spPr>
          <a:xfrm>
            <a:off x="10080200" y="32518"/>
            <a:ext cx="1746802" cy="562504"/>
          </a:xfrm>
          <a:prstGeom prst="rect">
            <a:avLst/>
          </a:prstGeom>
          <a:ln w="12700">
            <a:miter lim="400000"/>
          </a:ln>
        </p:spPr>
      </p:pic>
      <p:pic>
        <p:nvPicPr>
          <p:cNvPr id="1230" name="image1.jpe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31" name="Shape 1231"/>
          <p:cNvSpPr>
            <a:spLocks noGrp="1"/>
          </p:cNvSpPr>
          <p:nvPr>
            <p:ph type="title"/>
          </p:nvPr>
        </p:nvSpPr>
        <p:spPr>
          <a:xfrm>
            <a:off x="1193521" y="2667000"/>
            <a:ext cx="8433600" cy="1358701"/>
          </a:xfrm>
          <a:prstGeom prst="rect">
            <a:avLst/>
          </a:prstGeom>
        </p:spPr>
        <p:txBody>
          <a:bodyPr lIns="91422" tIns="91422" rIns="91422" bIns="91422" anchor="b"/>
          <a:lstStyle>
            <a:lvl1pPr>
              <a:lnSpc>
                <a:spcPct val="100000"/>
              </a:lnSpc>
              <a:defRPr sz="3600">
                <a:solidFill>
                  <a:srgbClr val="CB3725"/>
                </a:solidFill>
                <a:latin typeface="PT Sans"/>
                <a:ea typeface="PT Sans"/>
                <a:cs typeface="PT Sans"/>
                <a:sym typeface="PT Sans"/>
              </a:defRPr>
            </a:lvl1pPr>
          </a:lstStyle>
          <a:p>
            <a:r>
              <a:t>Title Text</a:t>
            </a:r>
          </a:p>
        </p:txBody>
      </p:sp>
      <p:sp>
        <p:nvSpPr>
          <p:cNvPr id="1232" name="Shape 1232"/>
          <p:cNvSpPr/>
          <p:nvPr/>
        </p:nvSpPr>
        <p:spPr>
          <a:xfrm rot="16200000">
            <a:off x="-1045757" y="5541432"/>
            <a:ext cx="2414702" cy="21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800">
                <a:solidFill>
                  <a:srgbClr val="54585B"/>
                </a:solidFill>
              </a:defRPr>
            </a:lvl1pPr>
          </a:lstStyle>
          <a:p>
            <a:r>
              <a:t>© 2015 CloudBees, Inc.  All Rights Reserved</a:t>
            </a:r>
          </a:p>
        </p:txBody>
      </p:sp>
      <p:pic>
        <p:nvPicPr>
          <p:cNvPr id="1233" name="image2.png"/>
          <p:cNvPicPr>
            <a:picLocks noChangeAspect="1"/>
          </p:cNvPicPr>
          <p:nvPr/>
        </p:nvPicPr>
        <p:blipFill>
          <a:blip r:embed="rId3">
            <a:extLst/>
          </a:blip>
          <a:stretch>
            <a:fillRect/>
          </a:stretch>
        </p:blipFill>
        <p:spPr>
          <a:xfrm>
            <a:off x="9673800" y="273820"/>
            <a:ext cx="2147602" cy="691201"/>
          </a:xfrm>
          <a:prstGeom prst="rect">
            <a:avLst/>
          </a:prstGeom>
          <a:ln w="12700">
            <a:miter lim="400000"/>
          </a:ln>
        </p:spPr>
      </p:pic>
      <p:sp>
        <p:nvSpPr>
          <p:cNvPr id="1234" name="Shape 1234"/>
          <p:cNvSpPr>
            <a:spLocks noGrp="1"/>
          </p:cNvSpPr>
          <p:nvPr>
            <p:ph type="sldNum" sz="quarter" idx="2"/>
          </p:nvPr>
        </p:nvSpPr>
        <p:spPr>
          <a:xfrm>
            <a:off x="11621460" y="6543380"/>
            <a:ext cx="137288" cy="127001"/>
          </a:xfrm>
          <a:prstGeom prst="rect">
            <a:avLst/>
          </a:prstGeom>
        </p:spPr>
        <p:txBody>
          <a:bodyPr lIns="0" tIns="0" rIns="0" bIns="0"/>
          <a:lstStyle>
            <a:lvl1pPr algn="ctr">
              <a:defRPr sz="900">
                <a:solidFill>
                  <a:srgbClr val="7F7F7F"/>
                </a:solidFill>
                <a:latin typeface="PT Sans"/>
                <a:ea typeface="PT Sans"/>
                <a:cs typeface="PT Sans"/>
                <a:sym typeface="PT Sans"/>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06" Type="http://schemas.openxmlformats.org/officeDocument/2006/relationships/slideLayout" Target="../slideLayouts/slideLayout106.xml"/><Relationship Id="rId107" Type="http://schemas.openxmlformats.org/officeDocument/2006/relationships/slideLayout" Target="../slideLayouts/slideLayout107.xml"/><Relationship Id="rId108" Type="http://schemas.openxmlformats.org/officeDocument/2006/relationships/slideLayout" Target="../slideLayouts/slideLayout108.xml"/><Relationship Id="rId109" Type="http://schemas.openxmlformats.org/officeDocument/2006/relationships/slideLayout" Target="../slideLayouts/slideLayout109.xml"/><Relationship Id="rId70" Type="http://schemas.openxmlformats.org/officeDocument/2006/relationships/slideLayout" Target="../slideLayouts/slideLayout70.xml"/><Relationship Id="rId71" Type="http://schemas.openxmlformats.org/officeDocument/2006/relationships/slideLayout" Target="../slideLayouts/slideLayout71.xml"/><Relationship Id="rId72" Type="http://schemas.openxmlformats.org/officeDocument/2006/relationships/slideLayout" Target="../slideLayouts/slideLayout72.xml"/><Relationship Id="rId73" Type="http://schemas.openxmlformats.org/officeDocument/2006/relationships/slideLayout" Target="../slideLayouts/slideLayout73.xml"/><Relationship Id="rId74" Type="http://schemas.openxmlformats.org/officeDocument/2006/relationships/slideLayout" Target="../slideLayouts/slideLayout74.xml"/><Relationship Id="rId75" Type="http://schemas.openxmlformats.org/officeDocument/2006/relationships/slideLayout" Target="../slideLayouts/slideLayout75.xml"/><Relationship Id="rId76" Type="http://schemas.openxmlformats.org/officeDocument/2006/relationships/slideLayout" Target="../slideLayouts/slideLayout76.xml"/><Relationship Id="rId77" Type="http://schemas.openxmlformats.org/officeDocument/2006/relationships/slideLayout" Target="../slideLayouts/slideLayout77.xml"/><Relationship Id="rId78" Type="http://schemas.openxmlformats.org/officeDocument/2006/relationships/slideLayout" Target="../slideLayouts/slideLayout78.xml"/><Relationship Id="rId79" Type="http://schemas.openxmlformats.org/officeDocument/2006/relationships/slideLayout" Target="../slideLayouts/slideLayout79.xml"/><Relationship Id="rId170" Type="http://schemas.openxmlformats.org/officeDocument/2006/relationships/slideLayout" Target="../slideLayouts/slideLayout170.xml"/><Relationship Id="rId171" Type="http://schemas.openxmlformats.org/officeDocument/2006/relationships/slideLayout" Target="../slideLayouts/slideLayout171.xml"/><Relationship Id="rId172" Type="http://schemas.openxmlformats.org/officeDocument/2006/relationships/slideLayout" Target="../slideLayouts/slideLayout172.xml"/><Relationship Id="rId173" Type="http://schemas.openxmlformats.org/officeDocument/2006/relationships/slideLayout" Target="../slideLayouts/slideLayout173.xml"/><Relationship Id="rId174" Type="http://schemas.openxmlformats.org/officeDocument/2006/relationships/slideLayout" Target="../slideLayouts/slideLayout174.xml"/><Relationship Id="rId175" Type="http://schemas.openxmlformats.org/officeDocument/2006/relationships/slideLayout" Target="../slideLayouts/slideLayout175.xml"/><Relationship Id="rId176" Type="http://schemas.openxmlformats.org/officeDocument/2006/relationships/slideLayout" Target="../slideLayouts/slideLayout176.xml"/><Relationship Id="rId177" Type="http://schemas.openxmlformats.org/officeDocument/2006/relationships/slideLayout" Target="../slideLayouts/slideLayout177.xml"/><Relationship Id="rId178" Type="http://schemas.openxmlformats.org/officeDocument/2006/relationships/slideLayout" Target="../slideLayouts/slideLayout178.xml"/><Relationship Id="rId179" Type="http://schemas.openxmlformats.org/officeDocument/2006/relationships/slideLayout" Target="../slideLayouts/slideLayout179.xml"/><Relationship Id="rId260" Type="http://schemas.openxmlformats.org/officeDocument/2006/relationships/slideLayout" Target="../slideLayouts/slideLayout260.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61" Type="http://schemas.openxmlformats.org/officeDocument/2006/relationships/slideLayout" Target="../slideLayouts/slideLayout261.xml"/><Relationship Id="rId262" Type="http://schemas.openxmlformats.org/officeDocument/2006/relationships/slideLayout" Target="../slideLayouts/slideLayout262.xml"/><Relationship Id="rId263" Type="http://schemas.openxmlformats.org/officeDocument/2006/relationships/slideLayout" Target="../slideLayouts/slideLayout263.xml"/><Relationship Id="rId264" Type="http://schemas.openxmlformats.org/officeDocument/2006/relationships/slideLayout" Target="../slideLayouts/slideLayout264.xml"/><Relationship Id="rId110" Type="http://schemas.openxmlformats.org/officeDocument/2006/relationships/slideLayout" Target="../slideLayouts/slideLayout110.xml"/><Relationship Id="rId111" Type="http://schemas.openxmlformats.org/officeDocument/2006/relationships/slideLayout" Target="../slideLayouts/slideLayout111.xml"/><Relationship Id="rId112" Type="http://schemas.openxmlformats.org/officeDocument/2006/relationships/slideLayout" Target="../slideLayouts/slideLayout112.xml"/><Relationship Id="rId113" Type="http://schemas.openxmlformats.org/officeDocument/2006/relationships/slideLayout" Target="../slideLayouts/slideLayout113.xml"/><Relationship Id="rId114" Type="http://schemas.openxmlformats.org/officeDocument/2006/relationships/slideLayout" Target="../slideLayouts/slideLayout114.xml"/><Relationship Id="rId115" Type="http://schemas.openxmlformats.org/officeDocument/2006/relationships/slideLayout" Target="../slideLayouts/slideLayout115.xml"/><Relationship Id="rId116" Type="http://schemas.openxmlformats.org/officeDocument/2006/relationships/slideLayout" Target="../slideLayouts/slideLayout116.xml"/><Relationship Id="rId117" Type="http://schemas.openxmlformats.org/officeDocument/2006/relationships/slideLayout" Target="../slideLayouts/slideLayout117.xml"/><Relationship Id="rId118" Type="http://schemas.openxmlformats.org/officeDocument/2006/relationships/slideLayout" Target="../slideLayouts/slideLayout118.xml"/><Relationship Id="rId119" Type="http://schemas.openxmlformats.org/officeDocument/2006/relationships/slideLayout" Target="../slideLayouts/slideLayout119.xml"/><Relationship Id="rId200" Type="http://schemas.openxmlformats.org/officeDocument/2006/relationships/slideLayout" Target="../slideLayouts/slideLayout200.xml"/><Relationship Id="rId201" Type="http://schemas.openxmlformats.org/officeDocument/2006/relationships/slideLayout" Target="../slideLayouts/slideLayout201.xml"/><Relationship Id="rId202" Type="http://schemas.openxmlformats.org/officeDocument/2006/relationships/slideLayout" Target="../slideLayouts/slideLayout202.xml"/><Relationship Id="rId203" Type="http://schemas.openxmlformats.org/officeDocument/2006/relationships/slideLayout" Target="../slideLayouts/slideLayout203.xml"/><Relationship Id="rId204" Type="http://schemas.openxmlformats.org/officeDocument/2006/relationships/slideLayout" Target="../slideLayouts/slideLayout204.xml"/><Relationship Id="rId205" Type="http://schemas.openxmlformats.org/officeDocument/2006/relationships/slideLayout" Target="../slideLayouts/slideLayout205.xml"/><Relationship Id="rId206" Type="http://schemas.openxmlformats.org/officeDocument/2006/relationships/slideLayout" Target="../slideLayouts/slideLayout206.xml"/><Relationship Id="rId207" Type="http://schemas.openxmlformats.org/officeDocument/2006/relationships/slideLayout" Target="../slideLayouts/slideLayout207.xml"/><Relationship Id="rId208" Type="http://schemas.openxmlformats.org/officeDocument/2006/relationships/slideLayout" Target="../slideLayouts/slideLayout208.xml"/><Relationship Id="rId209" Type="http://schemas.openxmlformats.org/officeDocument/2006/relationships/slideLayout" Target="../slideLayouts/slideLayout209.xml"/><Relationship Id="rId265" Type="http://schemas.openxmlformats.org/officeDocument/2006/relationships/slideLayout" Target="../slideLayouts/slideLayout265.xml"/><Relationship Id="rId266" Type="http://schemas.openxmlformats.org/officeDocument/2006/relationships/slideLayout" Target="../slideLayouts/slideLayout266.xml"/><Relationship Id="rId267" Type="http://schemas.openxmlformats.org/officeDocument/2006/relationships/slideLayout" Target="../slideLayouts/slideLayout267.xml"/><Relationship Id="rId268" Type="http://schemas.openxmlformats.org/officeDocument/2006/relationships/slideLayout" Target="../slideLayouts/slideLayout268.xml"/><Relationship Id="rId269" Type="http://schemas.openxmlformats.org/officeDocument/2006/relationships/slideLayout" Target="../slideLayouts/slideLayout26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80" Type="http://schemas.openxmlformats.org/officeDocument/2006/relationships/slideLayout" Target="../slideLayouts/slideLayout80.xml"/><Relationship Id="rId81" Type="http://schemas.openxmlformats.org/officeDocument/2006/relationships/slideLayout" Target="../slideLayouts/slideLayout81.xml"/><Relationship Id="rId82" Type="http://schemas.openxmlformats.org/officeDocument/2006/relationships/slideLayout" Target="../slideLayouts/slideLayout82.xml"/><Relationship Id="rId83" Type="http://schemas.openxmlformats.org/officeDocument/2006/relationships/slideLayout" Target="../slideLayouts/slideLayout83.xml"/><Relationship Id="rId84" Type="http://schemas.openxmlformats.org/officeDocument/2006/relationships/slideLayout" Target="../slideLayouts/slideLayout84.xml"/><Relationship Id="rId85" Type="http://schemas.openxmlformats.org/officeDocument/2006/relationships/slideLayout" Target="../slideLayouts/slideLayout85.xml"/><Relationship Id="rId86" Type="http://schemas.openxmlformats.org/officeDocument/2006/relationships/slideLayout" Target="../slideLayouts/slideLayout86.xml"/><Relationship Id="rId87" Type="http://schemas.openxmlformats.org/officeDocument/2006/relationships/slideLayout" Target="../slideLayouts/slideLayout87.xml"/><Relationship Id="rId88" Type="http://schemas.openxmlformats.org/officeDocument/2006/relationships/slideLayout" Target="../slideLayouts/slideLayout88.xml"/><Relationship Id="rId89" Type="http://schemas.openxmlformats.org/officeDocument/2006/relationships/slideLayout" Target="../slideLayouts/slideLayout89.xml"/><Relationship Id="rId180" Type="http://schemas.openxmlformats.org/officeDocument/2006/relationships/slideLayout" Target="../slideLayouts/slideLayout180.xml"/><Relationship Id="rId181" Type="http://schemas.openxmlformats.org/officeDocument/2006/relationships/slideLayout" Target="../slideLayouts/slideLayout181.xml"/><Relationship Id="rId182" Type="http://schemas.openxmlformats.org/officeDocument/2006/relationships/slideLayout" Target="../slideLayouts/slideLayout182.xml"/><Relationship Id="rId183" Type="http://schemas.openxmlformats.org/officeDocument/2006/relationships/slideLayout" Target="../slideLayouts/slideLayout183.xml"/><Relationship Id="rId184" Type="http://schemas.openxmlformats.org/officeDocument/2006/relationships/slideLayout" Target="../slideLayouts/slideLayout184.xml"/><Relationship Id="rId185" Type="http://schemas.openxmlformats.org/officeDocument/2006/relationships/slideLayout" Target="../slideLayouts/slideLayout185.xml"/><Relationship Id="rId186" Type="http://schemas.openxmlformats.org/officeDocument/2006/relationships/slideLayout" Target="../slideLayouts/slideLayout186.xml"/><Relationship Id="rId187" Type="http://schemas.openxmlformats.org/officeDocument/2006/relationships/slideLayout" Target="../slideLayouts/slideLayout187.xml"/><Relationship Id="rId188" Type="http://schemas.openxmlformats.org/officeDocument/2006/relationships/slideLayout" Target="../slideLayouts/slideLayout188.xml"/><Relationship Id="rId189" Type="http://schemas.openxmlformats.org/officeDocument/2006/relationships/slideLayout" Target="../slideLayouts/slideLayout189.xml"/><Relationship Id="rId270" Type="http://schemas.openxmlformats.org/officeDocument/2006/relationships/slideLayout" Target="../slideLayouts/slideLayout270.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271" Type="http://schemas.openxmlformats.org/officeDocument/2006/relationships/slideLayout" Target="../slideLayouts/slideLayout271.xml"/><Relationship Id="rId272" Type="http://schemas.openxmlformats.org/officeDocument/2006/relationships/slideLayout" Target="../slideLayouts/slideLayout272.xml"/><Relationship Id="rId273" Type="http://schemas.openxmlformats.org/officeDocument/2006/relationships/slideLayout" Target="../slideLayouts/slideLayout273.xml"/><Relationship Id="rId274" Type="http://schemas.openxmlformats.org/officeDocument/2006/relationships/slideLayout" Target="../slideLayouts/slideLayout274.xml"/><Relationship Id="rId120" Type="http://schemas.openxmlformats.org/officeDocument/2006/relationships/slideLayout" Target="../slideLayouts/slideLayout120.xml"/><Relationship Id="rId121" Type="http://schemas.openxmlformats.org/officeDocument/2006/relationships/slideLayout" Target="../slideLayouts/slideLayout121.xml"/><Relationship Id="rId122" Type="http://schemas.openxmlformats.org/officeDocument/2006/relationships/slideLayout" Target="../slideLayouts/slideLayout122.xml"/><Relationship Id="rId123" Type="http://schemas.openxmlformats.org/officeDocument/2006/relationships/slideLayout" Target="../slideLayouts/slideLayout123.xml"/><Relationship Id="rId124" Type="http://schemas.openxmlformats.org/officeDocument/2006/relationships/slideLayout" Target="../slideLayouts/slideLayout124.xml"/><Relationship Id="rId125" Type="http://schemas.openxmlformats.org/officeDocument/2006/relationships/slideLayout" Target="../slideLayouts/slideLayout125.xml"/><Relationship Id="rId126" Type="http://schemas.openxmlformats.org/officeDocument/2006/relationships/slideLayout" Target="../slideLayouts/slideLayout126.xml"/><Relationship Id="rId127" Type="http://schemas.openxmlformats.org/officeDocument/2006/relationships/slideLayout" Target="../slideLayouts/slideLayout127.xml"/><Relationship Id="rId128" Type="http://schemas.openxmlformats.org/officeDocument/2006/relationships/slideLayout" Target="../slideLayouts/slideLayout128.xml"/><Relationship Id="rId129" Type="http://schemas.openxmlformats.org/officeDocument/2006/relationships/slideLayout" Target="../slideLayouts/slideLayout129.xml"/><Relationship Id="rId210" Type="http://schemas.openxmlformats.org/officeDocument/2006/relationships/slideLayout" Target="../slideLayouts/slideLayout210.xml"/><Relationship Id="rId211" Type="http://schemas.openxmlformats.org/officeDocument/2006/relationships/slideLayout" Target="../slideLayouts/slideLayout211.xml"/><Relationship Id="rId212" Type="http://schemas.openxmlformats.org/officeDocument/2006/relationships/slideLayout" Target="../slideLayouts/slideLayout212.xml"/><Relationship Id="rId213" Type="http://schemas.openxmlformats.org/officeDocument/2006/relationships/slideLayout" Target="../slideLayouts/slideLayout213.xml"/><Relationship Id="rId214" Type="http://schemas.openxmlformats.org/officeDocument/2006/relationships/slideLayout" Target="../slideLayouts/slideLayout214.xml"/><Relationship Id="rId215" Type="http://schemas.openxmlformats.org/officeDocument/2006/relationships/slideLayout" Target="../slideLayouts/slideLayout215.xml"/><Relationship Id="rId216" Type="http://schemas.openxmlformats.org/officeDocument/2006/relationships/slideLayout" Target="../slideLayouts/slideLayout216.xml"/><Relationship Id="rId217" Type="http://schemas.openxmlformats.org/officeDocument/2006/relationships/slideLayout" Target="../slideLayouts/slideLayout217.xml"/><Relationship Id="rId218" Type="http://schemas.openxmlformats.org/officeDocument/2006/relationships/slideLayout" Target="../slideLayouts/slideLayout218.xml"/><Relationship Id="rId219" Type="http://schemas.openxmlformats.org/officeDocument/2006/relationships/slideLayout" Target="../slideLayouts/slideLayout219.xml"/><Relationship Id="rId275" Type="http://schemas.openxmlformats.org/officeDocument/2006/relationships/slideLayout" Target="../slideLayouts/slideLayout275.xml"/><Relationship Id="rId276" Type="http://schemas.openxmlformats.org/officeDocument/2006/relationships/slideLayout" Target="../slideLayouts/slideLayout276.xml"/><Relationship Id="rId277" Type="http://schemas.openxmlformats.org/officeDocument/2006/relationships/slideLayout" Target="../slideLayouts/slideLayout277.xml"/><Relationship Id="rId278" Type="http://schemas.openxmlformats.org/officeDocument/2006/relationships/slideLayout" Target="../slideLayouts/slideLayout278.xml"/><Relationship Id="rId279" Type="http://schemas.openxmlformats.org/officeDocument/2006/relationships/slideLayout" Target="../slideLayouts/slideLayout279.xml"/><Relationship Id="rId300" Type="http://schemas.openxmlformats.org/officeDocument/2006/relationships/slideLayout" Target="../slideLayouts/slideLayout300.xml"/><Relationship Id="rId301" Type="http://schemas.openxmlformats.org/officeDocument/2006/relationships/slideLayout" Target="../slideLayouts/slideLayout301.xml"/><Relationship Id="rId302" Type="http://schemas.openxmlformats.org/officeDocument/2006/relationships/slideLayout" Target="../slideLayouts/slideLayout302.xml"/><Relationship Id="rId303" Type="http://schemas.openxmlformats.org/officeDocument/2006/relationships/slideLayout" Target="../slideLayouts/slideLayout303.xml"/><Relationship Id="rId304" Type="http://schemas.openxmlformats.org/officeDocument/2006/relationships/slideLayout" Target="../slideLayouts/slideLayout304.xml"/><Relationship Id="rId305" Type="http://schemas.openxmlformats.org/officeDocument/2006/relationships/slideLayout" Target="../slideLayouts/slideLayout305.xml"/><Relationship Id="rId306" Type="http://schemas.openxmlformats.org/officeDocument/2006/relationships/slideLayout" Target="../slideLayouts/slideLayout306.xml"/><Relationship Id="rId307" Type="http://schemas.openxmlformats.org/officeDocument/2006/relationships/slideLayout" Target="../slideLayouts/slideLayout307.xml"/><Relationship Id="rId308" Type="http://schemas.openxmlformats.org/officeDocument/2006/relationships/slideLayout" Target="../slideLayouts/slideLayout308.xml"/><Relationship Id="rId309" Type="http://schemas.openxmlformats.org/officeDocument/2006/relationships/slideLayout" Target="../slideLayouts/slideLayout309.xml"/><Relationship Id="rId90" Type="http://schemas.openxmlformats.org/officeDocument/2006/relationships/slideLayout" Target="../slideLayouts/slideLayout90.xml"/><Relationship Id="rId91" Type="http://schemas.openxmlformats.org/officeDocument/2006/relationships/slideLayout" Target="../slideLayouts/slideLayout91.xml"/><Relationship Id="rId92" Type="http://schemas.openxmlformats.org/officeDocument/2006/relationships/slideLayout" Target="../slideLayouts/slideLayout92.xml"/><Relationship Id="rId93" Type="http://schemas.openxmlformats.org/officeDocument/2006/relationships/slideLayout" Target="../slideLayouts/slideLayout93.xml"/><Relationship Id="rId94" Type="http://schemas.openxmlformats.org/officeDocument/2006/relationships/slideLayout" Target="../slideLayouts/slideLayout94.xml"/><Relationship Id="rId95" Type="http://schemas.openxmlformats.org/officeDocument/2006/relationships/slideLayout" Target="../slideLayouts/slideLayout95.xml"/><Relationship Id="rId96" Type="http://schemas.openxmlformats.org/officeDocument/2006/relationships/slideLayout" Target="../slideLayouts/slideLayout96.xml"/><Relationship Id="rId97" Type="http://schemas.openxmlformats.org/officeDocument/2006/relationships/slideLayout" Target="../slideLayouts/slideLayout97.xml"/><Relationship Id="rId98" Type="http://schemas.openxmlformats.org/officeDocument/2006/relationships/slideLayout" Target="../slideLayouts/slideLayout98.xml"/><Relationship Id="rId99" Type="http://schemas.openxmlformats.org/officeDocument/2006/relationships/slideLayout" Target="../slideLayouts/slideLayout99.xml"/><Relationship Id="rId190" Type="http://schemas.openxmlformats.org/officeDocument/2006/relationships/slideLayout" Target="../slideLayouts/slideLayout190.xml"/><Relationship Id="rId191" Type="http://schemas.openxmlformats.org/officeDocument/2006/relationships/slideLayout" Target="../slideLayouts/slideLayout191.xml"/><Relationship Id="rId192" Type="http://schemas.openxmlformats.org/officeDocument/2006/relationships/slideLayout" Target="../slideLayouts/slideLayout192.xml"/><Relationship Id="rId193" Type="http://schemas.openxmlformats.org/officeDocument/2006/relationships/slideLayout" Target="../slideLayouts/slideLayout193.xml"/><Relationship Id="rId194" Type="http://schemas.openxmlformats.org/officeDocument/2006/relationships/slideLayout" Target="../slideLayouts/slideLayout194.xml"/><Relationship Id="rId195" Type="http://schemas.openxmlformats.org/officeDocument/2006/relationships/slideLayout" Target="../slideLayouts/slideLayout195.xml"/><Relationship Id="rId196" Type="http://schemas.openxmlformats.org/officeDocument/2006/relationships/slideLayout" Target="../slideLayouts/slideLayout196.xml"/><Relationship Id="rId197" Type="http://schemas.openxmlformats.org/officeDocument/2006/relationships/slideLayout" Target="../slideLayouts/slideLayout197.xml"/><Relationship Id="rId198" Type="http://schemas.openxmlformats.org/officeDocument/2006/relationships/slideLayout" Target="../slideLayouts/slideLayout198.xml"/><Relationship Id="rId199" Type="http://schemas.openxmlformats.org/officeDocument/2006/relationships/slideLayout" Target="../slideLayouts/slideLayout199.xml"/><Relationship Id="rId280" Type="http://schemas.openxmlformats.org/officeDocument/2006/relationships/slideLayout" Target="../slideLayouts/slideLayout280.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81" Type="http://schemas.openxmlformats.org/officeDocument/2006/relationships/slideLayout" Target="../slideLayouts/slideLayout281.xml"/><Relationship Id="rId282" Type="http://schemas.openxmlformats.org/officeDocument/2006/relationships/slideLayout" Target="../slideLayouts/slideLayout282.xml"/><Relationship Id="rId283" Type="http://schemas.openxmlformats.org/officeDocument/2006/relationships/slideLayout" Target="../slideLayouts/slideLayout283.xml"/><Relationship Id="rId284" Type="http://schemas.openxmlformats.org/officeDocument/2006/relationships/slideLayout" Target="../slideLayouts/slideLayout284.xml"/><Relationship Id="rId130" Type="http://schemas.openxmlformats.org/officeDocument/2006/relationships/slideLayout" Target="../slideLayouts/slideLayout130.xml"/><Relationship Id="rId131" Type="http://schemas.openxmlformats.org/officeDocument/2006/relationships/slideLayout" Target="../slideLayouts/slideLayout131.xml"/><Relationship Id="rId132" Type="http://schemas.openxmlformats.org/officeDocument/2006/relationships/slideLayout" Target="../slideLayouts/slideLayout132.xml"/><Relationship Id="rId133" Type="http://schemas.openxmlformats.org/officeDocument/2006/relationships/slideLayout" Target="../slideLayouts/slideLayout133.xml"/><Relationship Id="rId220" Type="http://schemas.openxmlformats.org/officeDocument/2006/relationships/slideLayout" Target="../slideLayouts/slideLayout220.xml"/><Relationship Id="rId221" Type="http://schemas.openxmlformats.org/officeDocument/2006/relationships/slideLayout" Target="../slideLayouts/slideLayout221.xml"/><Relationship Id="rId222" Type="http://schemas.openxmlformats.org/officeDocument/2006/relationships/slideLayout" Target="../slideLayouts/slideLayout222.xml"/><Relationship Id="rId223" Type="http://schemas.openxmlformats.org/officeDocument/2006/relationships/slideLayout" Target="../slideLayouts/slideLayout223.xml"/><Relationship Id="rId224" Type="http://schemas.openxmlformats.org/officeDocument/2006/relationships/slideLayout" Target="../slideLayouts/slideLayout224.xml"/><Relationship Id="rId225" Type="http://schemas.openxmlformats.org/officeDocument/2006/relationships/slideLayout" Target="../slideLayouts/slideLayout225.xml"/><Relationship Id="rId226" Type="http://schemas.openxmlformats.org/officeDocument/2006/relationships/slideLayout" Target="../slideLayouts/slideLayout226.xml"/><Relationship Id="rId227" Type="http://schemas.openxmlformats.org/officeDocument/2006/relationships/slideLayout" Target="../slideLayouts/slideLayout227.xml"/><Relationship Id="rId228" Type="http://schemas.openxmlformats.org/officeDocument/2006/relationships/slideLayout" Target="../slideLayouts/slideLayout228.xml"/><Relationship Id="rId229" Type="http://schemas.openxmlformats.org/officeDocument/2006/relationships/slideLayout" Target="../slideLayouts/slideLayout229.xml"/><Relationship Id="rId134" Type="http://schemas.openxmlformats.org/officeDocument/2006/relationships/slideLayout" Target="../slideLayouts/slideLayout134.xml"/><Relationship Id="rId135" Type="http://schemas.openxmlformats.org/officeDocument/2006/relationships/slideLayout" Target="../slideLayouts/slideLayout135.xml"/><Relationship Id="rId136" Type="http://schemas.openxmlformats.org/officeDocument/2006/relationships/slideLayout" Target="../slideLayouts/slideLayout136.xml"/><Relationship Id="rId137" Type="http://schemas.openxmlformats.org/officeDocument/2006/relationships/slideLayout" Target="../slideLayouts/slideLayout137.xml"/><Relationship Id="rId138" Type="http://schemas.openxmlformats.org/officeDocument/2006/relationships/slideLayout" Target="../slideLayouts/slideLayout138.xml"/><Relationship Id="rId139" Type="http://schemas.openxmlformats.org/officeDocument/2006/relationships/slideLayout" Target="../slideLayouts/slideLayout139.xml"/><Relationship Id="rId285" Type="http://schemas.openxmlformats.org/officeDocument/2006/relationships/slideLayout" Target="../slideLayouts/slideLayout285.xml"/><Relationship Id="rId286" Type="http://schemas.openxmlformats.org/officeDocument/2006/relationships/slideLayout" Target="../slideLayouts/slideLayout286.xml"/><Relationship Id="rId287" Type="http://schemas.openxmlformats.org/officeDocument/2006/relationships/slideLayout" Target="../slideLayouts/slideLayout287.xml"/><Relationship Id="rId288" Type="http://schemas.openxmlformats.org/officeDocument/2006/relationships/slideLayout" Target="../slideLayouts/slideLayout288.xml"/><Relationship Id="rId289" Type="http://schemas.openxmlformats.org/officeDocument/2006/relationships/slideLayout" Target="../slideLayouts/slideLayout289.xml"/><Relationship Id="rId310" Type="http://schemas.openxmlformats.org/officeDocument/2006/relationships/slideLayout" Target="../slideLayouts/slideLayout310.xml"/><Relationship Id="rId311" Type="http://schemas.openxmlformats.org/officeDocument/2006/relationships/slideLayout" Target="../slideLayouts/slideLayout311.xml"/><Relationship Id="rId312" Type="http://schemas.openxmlformats.org/officeDocument/2006/relationships/slideLayout" Target="../slideLayouts/slideLayout312.xml"/><Relationship Id="rId313" Type="http://schemas.openxmlformats.org/officeDocument/2006/relationships/slideLayout" Target="../slideLayouts/slideLayout313.xml"/><Relationship Id="rId314" Type="http://schemas.openxmlformats.org/officeDocument/2006/relationships/slideLayout" Target="../slideLayouts/slideLayout314.xml"/><Relationship Id="rId315" Type="http://schemas.openxmlformats.org/officeDocument/2006/relationships/slideLayout" Target="../slideLayouts/slideLayout315.xml"/><Relationship Id="rId316" Type="http://schemas.openxmlformats.org/officeDocument/2006/relationships/slideLayout" Target="../slideLayouts/slideLayout316.xml"/><Relationship Id="rId317" Type="http://schemas.openxmlformats.org/officeDocument/2006/relationships/slideLayout" Target="../slideLayouts/slideLayout317.xml"/><Relationship Id="rId318" Type="http://schemas.openxmlformats.org/officeDocument/2006/relationships/slideLayout" Target="../slideLayouts/slideLayout318.xml"/><Relationship Id="rId319" Type="http://schemas.openxmlformats.org/officeDocument/2006/relationships/slideLayout" Target="../slideLayouts/slideLayout319.xml"/><Relationship Id="rId290" Type="http://schemas.openxmlformats.org/officeDocument/2006/relationships/slideLayout" Target="../slideLayouts/slideLayout290.xml"/><Relationship Id="rId291" Type="http://schemas.openxmlformats.org/officeDocument/2006/relationships/slideLayout" Target="../slideLayouts/slideLayout291.xml"/><Relationship Id="rId292" Type="http://schemas.openxmlformats.org/officeDocument/2006/relationships/slideLayout" Target="../slideLayouts/slideLayout292.xml"/><Relationship Id="rId293" Type="http://schemas.openxmlformats.org/officeDocument/2006/relationships/slideLayout" Target="../slideLayouts/slideLayout293.xml"/><Relationship Id="rId294" Type="http://schemas.openxmlformats.org/officeDocument/2006/relationships/slideLayout" Target="../slideLayouts/slideLayout294.xml"/><Relationship Id="rId295" Type="http://schemas.openxmlformats.org/officeDocument/2006/relationships/slideLayout" Target="../slideLayouts/slideLayout295.xml"/><Relationship Id="rId296" Type="http://schemas.openxmlformats.org/officeDocument/2006/relationships/slideLayout" Target="../slideLayouts/slideLayout296.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297" Type="http://schemas.openxmlformats.org/officeDocument/2006/relationships/slideLayout" Target="../slideLayouts/slideLayout297.xml"/><Relationship Id="rId298" Type="http://schemas.openxmlformats.org/officeDocument/2006/relationships/slideLayout" Target="../slideLayouts/slideLayout298.xml"/><Relationship Id="rId299" Type="http://schemas.openxmlformats.org/officeDocument/2006/relationships/slideLayout" Target="../slideLayouts/slideLayout299.xml"/><Relationship Id="rId140" Type="http://schemas.openxmlformats.org/officeDocument/2006/relationships/slideLayout" Target="../slideLayouts/slideLayout140.xml"/><Relationship Id="rId141" Type="http://schemas.openxmlformats.org/officeDocument/2006/relationships/slideLayout" Target="../slideLayouts/slideLayout141.xml"/><Relationship Id="rId142" Type="http://schemas.openxmlformats.org/officeDocument/2006/relationships/slideLayout" Target="../slideLayouts/slideLayout142.xml"/><Relationship Id="rId143" Type="http://schemas.openxmlformats.org/officeDocument/2006/relationships/slideLayout" Target="../slideLayouts/slideLayout143.xml"/><Relationship Id="rId144" Type="http://schemas.openxmlformats.org/officeDocument/2006/relationships/slideLayout" Target="../slideLayouts/slideLayout144.xml"/><Relationship Id="rId145" Type="http://schemas.openxmlformats.org/officeDocument/2006/relationships/slideLayout" Target="../slideLayouts/slideLayout145.xml"/><Relationship Id="rId146" Type="http://schemas.openxmlformats.org/officeDocument/2006/relationships/slideLayout" Target="../slideLayouts/slideLayout146.xml"/><Relationship Id="rId147" Type="http://schemas.openxmlformats.org/officeDocument/2006/relationships/slideLayout" Target="../slideLayouts/slideLayout147.xml"/><Relationship Id="rId148" Type="http://schemas.openxmlformats.org/officeDocument/2006/relationships/slideLayout" Target="../slideLayouts/slideLayout148.xml"/><Relationship Id="rId149" Type="http://schemas.openxmlformats.org/officeDocument/2006/relationships/slideLayout" Target="../slideLayouts/slideLayout149.xml"/><Relationship Id="rId230" Type="http://schemas.openxmlformats.org/officeDocument/2006/relationships/slideLayout" Target="../slideLayouts/slideLayout230.xml"/><Relationship Id="rId231" Type="http://schemas.openxmlformats.org/officeDocument/2006/relationships/slideLayout" Target="../slideLayouts/slideLayout231.xml"/><Relationship Id="rId232" Type="http://schemas.openxmlformats.org/officeDocument/2006/relationships/slideLayout" Target="../slideLayouts/slideLayout232.xml"/><Relationship Id="rId233" Type="http://schemas.openxmlformats.org/officeDocument/2006/relationships/slideLayout" Target="../slideLayouts/slideLayout233.xml"/><Relationship Id="rId234" Type="http://schemas.openxmlformats.org/officeDocument/2006/relationships/slideLayout" Target="../slideLayouts/slideLayout234.xml"/><Relationship Id="rId235" Type="http://schemas.openxmlformats.org/officeDocument/2006/relationships/slideLayout" Target="../slideLayouts/slideLayout235.xml"/><Relationship Id="rId236" Type="http://schemas.openxmlformats.org/officeDocument/2006/relationships/slideLayout" Target="../slideLayouts/slideLayout236.xml"/><Relationship Id="rId237" Type="http://schemas.openxmlformats.org/officeDocument/2006/relationships/slideLayout" Target="../slideLayouts/slideLayout237.xml"/><Relationship Id="rId238" Type="http://schemas.openxmlformats.org/officeDocument/2006/relationships/slideLayout" Target="../slideLayouts/slideLayout238.xml"/><Relationship Id="rId239" Type="http://schemas.openxmlformats.org/officeDocument/2006/relationships/slideLayout" Target="../slideLayouts/slideLayout239.xml"/><Relationship Id="rId320" Type="http://schemas.openxmlformats.org/officeDocument/2006/relationships/slideLayout" Target="../slideLayouts/slideLayout320.xml"/><Relationship Id="rId321" Type="http://schemas.openxmlformats.org/officeDocument/2006/relationships/slideLayout" Target="../slideLayouts/slideLayout321.xml"/><Relationship Id="rId322" Type="http://schemas.openxmlformats.org/officeDocument/2006/relationships/slideLayout" Target="../slideLayouts/slideLayout322.xml"/><Relationship Id="rId323" Type="http://schemas.openxmlformats.org/officeDocument/2006/relationships/slideLayout" Target="../slideLayouts/slideLayout323.xml"/><Relationship Id="rId324" Type="http://schemas.openxmlformats.org/officeDocument/2006/relationships/slideLayout" Target="../slideLayouts/slideLayout324.xml"/><Relationship Id="rId325" Type="http://schemas.openxmlformats.org/officeDocument/2006/relationships/slideLayout" Target="../slideLayouts/slideLayout325.xml"/><Relationship Id="rId326" Type="http://schemas.openxmlformats.org/officeDocument/2006/relationships/slideLayout" Target="../slideLayouts/slideLayout326.xml"/><Relationship Id="rId327" Type="http://schemas.openxmlformats.org/officeDocument/2006/relationships/slideLayout" Target="../slideLayouts/slideLayout327.xml"/><Relationship Id="rId328" Type="http://schemas.openxmlformats.org/officeDocument/2006/relationships/slideLayout" Target="../slideLayouts/slideLayout328.xml"/><Relationship Id="rId329" Type="http://schemas.openxmlformats.org/officeDocument/2006/relationships/slideLayout" Target="../slideLayouts/slideLayout32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150" Type="http://schemas.openxmlformats.org/officeDocument/2006/relationships/slideLayout" Target="../slideLayouts/slideLayout150.xml"/><Relationship Id="rId151" Type="http://schemas.openxmlformats.org/officeDocument/2006/relationships/slideLayout" Target="../slideLayouts/slideLayout151.xml"/><Relationship Id="rId152" Type="http://schemas.openxmlformats.org/officeDocument/2006/relationships/slideLayout" Target="../slideLayouts/slideLayout152.xml"/><Relationship Id="rId153" Type="http://schemas.openxmlformats.org/officeDocument/2006/relationships/slideLayout" Target="../slideLayouts/slideLayout153.xml"/><Relationship Id="rId154" Type="http://schemas.openxmlformats.org/officeDocument/2006/relationships/slideLayout" Target="../slideLayouts/slideLayout154.xml"/><Relationship Id="rId155" Type="http://schemas.openxmlformats.org/officeDocument/2006/relationships/slideLayout" Target="../slideLayouts/slideLayout155.xml"/><Relationship Id="rId156" Type="http://schemas.openxmlformats.org/officeDocument/2006/relationships/slideLayout" Target="../slideLayouts/slideLayout156.xml"/><Relationship Id="rId157" Type="http://schemas.openxmlformats.org/officeDocument/2006/relationships/slideLayout" Target="../slideLayouts/slideLayout157.xml"/><Relationship Id="rId158" Type="http://schemas.openxmlformats.org/officeDocument/2006/relationships/slideLayout" Target="../slideLayouts/slideLayout158.xml"/><Relationship Id="rId159" Type="http://schemas.openxmlformats.org/officeDocument/2006/relationships/slideLayout" Target="../slideLayouts/slideLayout159.xml"/><Relationship Id="rId240" Type="http://schemas.openxmlformats.org/officeDocument/2006/relationships/slideLayout" Target="../slideLayouts/slideLayout240.xml"/><Relationship Id="rId241" Type="http://schemas.openxmlformats.org/officeDocument/2006/relationships/slideLayout" Target="../slideLayouts/slideLayout241.xml"/><Relationship Id="rId242" Type="http://schemas.openxmlformats.org/officeDocument/2006/relationships/slideLayout" Target="../slideLayouts/slideLayout242.xml"/><Relationship Id="rId243" Type="http://schemas.openxmlformats.org/officeDocument/2006/relationships/slideLayout" Target="../slideLayouts/slideLayout243.xml"/><Relationship Id="rId244" Type="http://schemas.openxmlformats.org/officeDocument/2006/relationships/slideLayout" Target="../slideLayouts/slideLayout244.xml"/><Relationship Id="rId245" Type="http://schemas.openxmlformats.org/officeDocument/2006/relationships/slideLayout" Target="../slideLayouts/slideLayout245.xml"/><Relationship Id="rId246" Type="http://schemas.openxmlformats.org/officeDocument/2006/relationships/slideLayout" Target="../slideLayouts/slideLayout246.xml"/><Relationship Id="rId247" Type="http://schemas.openxmlformats.org/officeDocument/2006/relationships/slideLayout" Target="../slideLayouts/slideLayout247.xml"/><Relationship Id="rId248" Type="http://schemas.openxmlformats.org/officeDocument/2006/relationships/slideLayout" Target="../slideLayouts/slideLayout248.xml"/><Relationship Id="rId249" Type="http://schemas.openxmlformats.org/officeDocument/2006/relationships/slideLayout" Target="../slideLayouts/slideLayout249.xml"/><Relationship Id="rId330" Type="http://schemas.openxmlformats.org/officeDocument/2006/relationships/slideLayout" Target="../slideLayouts/slideLayout330.xml"/><Relationship Id="rId331" Type="http://schemas.openxmlformats.org/officeDocument/2006/relationships/slideLayout" Target="../slideLayouts/slideLayout331.xml"/><Relationship Id="rId332" Type="http://schemas.openxmlformats.org/officeDocument/2006/relationships/slideLayout" Target="../slideLayouts/slideLayout332.xml"/><Relationship Id="rId333" Type="http://schemas.openxmlformats.org/officeDocument/2006/relationships/slideLayout" Target="../slideLayouts/slideLayout333.xml"/><Relationship Id="rId334" Type="http://schemas.openxmlformats.org/officeDocument/2006/relationships/slideLayout" Target="../slideLayouts/slideLayout334.xml"/><Relationship Id="rId335" Type="http://schemas.openxmlformats.org/officeDocument/2006/relationships/slideLayout" Target="../slideLayouts/slideLayout335.xml"/><Relationship Id="rId336" Type="http://schemas.openxmlformats.org/officeDocument/2006/relationships/slideLayout" Target="../slideLayouts/slideLayout336.xml"/><Relationship Id="rId337" Type="http://schemas.openxmlformats.org/officeDocument/2006/relationships/slideLayout" Target="../slideLayouts/slideLayout337.xml"/><Relationship Id="rId338" Type="http://schemas.openxmlformats.org/officeDocument/2006/relationships/slideLayout" Target="../slideLayouts/slideLayout338.xml"/><Relationship Id="rId339" Type="http://schemas.openxmlformats.org/officeDocument/2006/relationships/slideLayout" Target="../slideLayouts/slideLayout33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slideLayout" Target="../slideLayouts/slideLayout62.xml"/><Relationship Id="rId63" Type="http://schemas.openxmlformats.org/officeDocument/2006/relationships/slideLayout" Target="../slideLayouts/slideLayout63.xml"/><Relationship Id="rId64" Type="http://schemas.openxmlformats.org/officeDocument/2006/relationships/slideLayout" Target="../slideLayouts/slideLayout64.xml"/><Relationship Id="rId65" Type="http://schemas.openxmlformats.org/officeDocument/2006/relationships/slideLayout" Target="../slideLayouts/slideLayout65.xml"/><Relationship Id="rId66" Type="http://schemas.openxmlformats.org/officeDocument/2006/relationships/slideLayout" Target="../slideLayouts/slideLayout66.xml"/><Relationship Id="rId67" Type="http://schemas.openxmlformats.org/officeDocument/2006/relationships/slideLayout" Target="../slideLayouts/slideLayout67.xml"/><Relationship Id="rId68" Type="http://schemas.openxmlformats.org/officeDocument/2006/relationships/slideLayout" Target="../slideLayouts/slideLayout68.xml"/><Relationship Id="rId69" Type="http://schemas.openxmlformats.org/officeDocument/2006/relationships/slideLayout" Target="../slideLayouts/slideLayout69.xml"/><Relationship Id="rId160" Type="http://schemas.openxmlformats.org/officeDocument/2006/relationships/slideLayout" Target="../slideLayouts/slideLayout160.xml"/><Relationship Id="rId161" Type="http://schemas.openxmlformats.org/officeDocument/2006/relationships/slideLayout" Target="../slideLayouts/slideLayout161.xml"/><Relationship Id="rId162" Type="http://schemas.openxmlformats.org/officeDocument/2006/relationships/slideLayout" Target="../slideLayouts/slideLayout162.xml"/><Relationship Id="rId163" Type="http://schemas.openxmlformats.org/officeDocument/2006/relationships/slideLayout" Target="../slideLayouts/slideLayout163.xml"/><Relationship Id="rId164" Type="http://schemas.openxmlformats.org/officeDocument/2006/relationships/slideLayout" Target="../slideLayouts/slideLayout164.xml"/><Relationship Id="rId165" Type="http://schemas.openxmlformats.org/officeDocument/2006/relationships/slideLayout" Target="../slideLayouts/slideLayout165.xml"/><Relationship Id="rId166" Type="http://schemas.openxmlformats.org/officeDocument/2006/relationships/slideLayout" Target="../slideLayouts/slideLayout166.xml"/><Relationship Id="rId167" Type="http://schemas.openxmlformats.org/officeDocument/2006/relationships/slideLayout" Target="../slideLayouts/slideLayout167.xml"/><Relationship Id="rId168" Type="http://schemas.openxmlformats.org/officeDocument/2006/relationships/slideLayout" Target="../slideLayouts/slideLayout168.xml"/><Relationship Id="rId169" Type="http://schemas.openxmlformats.org/officeDocument/2006/relationships/slideLayout" Target="../slideLayouts/slideLayout169.xml"/><Relationship Id="rId250" Type="http://schemas.openxmlformats.org/officeDocument/2006/relationships/slideLayout" Target="../slideLayouts/slideLayout250.xml"/><Relationship Id="rId251" Type="http://schemas.openxmlformats.org/officeDocument/2006/relationships/slideLayout" Target="../slideLayouts/slideLayout251.xml"/><Relationship Id="rId252" Type="http://schemas.openxmlformats.org/officeDocument/2006/relationships/slideLayout" Target="../slideLayouts/slideLayout252.xml"/><Relationship Id="rId253" Type="http://schemas.openxmlformats.org/officeDocument/2006/relationships/slideLayout" Target="../slideLayouts/slideLayout253.xml"/><Relationship Id="rId254" Type="http://schemas.openxmlformats.org/officeDocument/2006/relationships/slideLayout" Target="../slideLayouts/slideLayout254.xml"/><Relationship Id="rId255" Type="http://schemas.openxmlformats.org/officeDocument/2006/relationships/slideLayout" Target="../slideLayouts/slideLayout255.xml"/><Relationship Id="rId256" Type="http://schemas.openxmlformats.org/officeDocument/2006/relationships/slideLayout" Target="../slideLayouts/slideLayout256.xml"/><Relationship Id="rId257" Type="http://schemas.openxmlformats.org/officeDocument/2006/relationships/slideLayout" Target="../slideLayouts/slideLayout257.xml"/><Relationship Id="rId258" Type="http://schemas.openxmlformats.org/officeDocument/2006/relationships/slideLayout" Target="../slideLayouts/slideLayout258.xml"/><Relationship Id="rId259" Type="http://schemas.openxmlformats.org/officeDocument/2006/relationships/slideLayout" Target="../slideLayouts/slideLayout259.xml"/><Relationship Id="rId340" Type="http://schemas.openxmlformats.org/officeDocument/2006/relationships/theme" Target="../theme/theme1.xml"/><Relationship Id="rId100" Type="http://schemas.openxmlformats.org/officeDocument/2006/relationships/slideLayout" Target="../slideLayouts/slideLayout100.xml"/><Relationship Id="rId101" Type="http://schemas.openxmlformats.org/officeDocument/2006/relationships/slideLayout" Target="../slideLayouts/slideLayout101.xml"/><Relationship Id="rId102" Type="http://schemas.openxmlformats.org/officeDocument/2006/relationships/slideLayout" Target="../slideLayouts/slideLayout102.xml"/><Relationship Id="rId103" Type="http://schemas.openxmlformats.org/officeDocument/2006/relationships/slideLayout" Target="../slideLayouts/slideLayout103.xml"/><Relationship Id="rId104" Type="http://schemas.openxmlformats.org/officeDocument/2006/relationships/slideLayout" Target="../slideLayouts/slideLayout104.xml"/><Relationship Id="rId105"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3" name="Shape 3"/>
          <p:cNvSpPr>
            <a:spLocks noGrp="1"/>
          </p:cNvSpPr>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 id="2147483791" r:id="rId143"/>
    <p:sldLayoutId id="2147483792" r:id="rId144"/>
    <p:sldLayoutId id="2147483793" r:id="rId145"/>
    <p:sldLayoutId id="2147483794" r:id="rId146"/>
    <p:sldLayoutId id="2147483795" r:id="rId147"/>
    <p:sldLayoutId id="2147483796" r:id="rId148"/>
    <p:sldLayoutId id="2147483797" r:id="rId149"/>
    <p:sldLayoutId id="2147483798" r:id="rId150"/>
    <p:sldLayoutId id="2147483799" r:id="rId151"/>
    <p:sldLayoutId id="2147483800" r:id="rId152"/>
    <p:sldLayoutId id="2147483801" r:id="rId153"/>
    <p:sldLayoutId id="2147483802" r:id="rId154"/>
    <p:sldLayoutId id="2147483803" r:id="rId155"/>
    <p:sldLayoutId id="2147483804" r:id="rId156"/>
    <p:sldLayoutId id="2147483805" r:id="rId157"/>
    <p:sldLayoutId id="2147483806" r:id="rId158"/>
    <p:sldLayoutId id="2147483807" r:id="rId159"/>
    <p:sldLayoutId id="2147483808" r:id="rId160"/>
    <p:sldLayoutId id="2147483809" r:id="rId161"/>
    <p:sldLayoutId id="2147483810" r:id="rId162"/>
    <p:sldLayoutId id="2147483811" r:id="rId163"/>
    <p:sldLayoutId id="2147483812" r:id="rId164"/>
    <p:sldLayoutId id="2147483813" r:id="rId165"/>
    <p:sldLayoutId id="2147483814" r:id="rId166"/>
    <p:sldLayoutId id="2147483815" r:id="rId167"/>
    <p:sldLayoutId id="2147483816" r:id="rId168"/>
    <p:sldLayoutId id="2147483817" r:id="rId169"/>
    <p:sldLayoutId id="2147483818" r:id="rId170"/>
    <p:sldLayoutId id="2147483819" r:id="rId171"/>
    <p:sldLayoutId id="2147483820" r:id="rId172"/>
    <p:sldLayoutId id="2147483821" r:id="rId173"/>
    <p:sldLayoutId id="2147483822" r:id="rId174"/>
    <p:sldLayoutId id="2147483823" r:id="rId175"/>
    <p:sldLayoutId id="2147483824" r:id="rId176"/>
    <p:sldLayoutId id="2147483825" r:id="rId177"/>
    <p:sldLayoutId id="2147483826" r:id="rId178"/>
    <p:sldLayoutId id="2147483827" r:id="rId179"/>
    <p:sldLayoutId id="2147483828" r:id="rId180"/>
    <p:sldLayoutId id="2147483829" r:id="rId181"/>
    <p:sldLayoutId id="2147483830" r:id="rId182"/>
    <p:sldLayoutId id="2147483831" r:id="rId183"/>
    <p:sldLayoutId id="2147483832" r:id="rId184"/>
    <p:sldLayoutId id="2147483833" r:id="rId185"/>
    <p:sldLayoutId id="2147483834" r:id="rId186"/>
    <p:sldLayoutId id="2147483835" r:id="rId187"/>
    <p:sldLayoutId id="2147483836" r:id="rId188"/>
    <p:sldLayoutId id="2147483837" r:id="rId189"/>
    <p:sldLayoutId id="2147483838" r:id="rId190"/>
    <p:sldLayoutId id="2147483839" r:id="rId191"/>
    <p:sldLayoutId id="2147483840" r:id="rId192"/>
    <p:sldLayoutId id="2147483841" r:id="rId193"/>
    <p:sldLayoutId id="2147483842" r:id="rId194"/>
    <p:sldLayoutId id="2147483843" r:id="rId195"/>
    <p:sldLayoutId id="2147483844" r:id="rId196"/>
    <p:sldLayoutId id="2147483845" r:id="rId197"/>
    <p:sldLayoutId id="2147483846" r:id="rId198"/>
    <p:sldLayoutId id="2147483847" r:id="rId199"/>
    <p:sldLayoutId id="2147483848" r:id="rId200"/>
    <p:sldLayoutId id="2147483849" r:id="rId201"/>
    <p:sldLayoutId id="2147483850" r:id="rId202"/>
    <p:sldLayoutId id="2147483851" r:id="rId203"/>
    <p:sldLayoutId id="2147483852" r:id="rId204"/>
    <p:sldLayoutId id="2147483853" r:id="rId205"/>
    <p:sldLayoutId id="2147483854" r:id="rId206"/>
    <p:sldLayoutId id="2147483855" r:id="rId207"/>
    <p:sldLayoutId id="2147483856" r:id="rId208"/>
    <p:sldLayoutId id="2147483857" r:id="rId209"/>
    <p:sldLayoutId id="2147483858" r:id="rId210"/>
    <p:sldLayoutId id="2147483859" r:id="rId211"/>
    <p:sldLayoutId id="2147483860" r:id="rId212"/>
    <p:sldLayoutId id="2147483861" r:id="rId213"/>
    <p:sldLayoutId id="2147483862" r:id="rId214"/>
    <p:sldLayoutId id="2147483863" r:id="rId215"/>
    <p:sldLayoutId id="2147483864" r:id="rId216"/>
    <p:sldLayoutId id="2147483865" r:id="rId217"/>
    <p:sldLayoutId id="2147483866" r:id="rId218"/>
    <p:sldLayoutId id="2147483867" r:id="rId219"/>
    <p:sldLayoutId id="2147483868" r:id="rId220"/>
    <p:sldLayoutId id="2147483869" r:id="rId221"/>
    <p:sldLayoutId id="2147483870" r:id="rId222"/>
    <p:sldLayoutId id="2147483871" r:id="rId223"/>
    <p:sldLayoutId id="2147483872" r:id="rId224"/>
    <p:sldLayoutId id="2147483873" r:id="rId225"/>
    <p:sldLayoutId id="2147483874" r:id="rId226"/>
    <p:sldLayoutId id="2147483875" r:id="rId227"/>
    <p:sldLayoutId id="2147483876" r:id="rId228"/>
    <p:sldLayoutId id="2147483877" r:id="rId229"/>
    <p:sldLayoutId id="2147483878" r:id="rId230"/>
    <p:sldLayoutId id="2147483879" r:id="rId231"/>
    <p:sldLayoutId id="2147483880" r:id="rId232"/>
    <p:sldLayoutId id="2147483881" r:id="rId233"/>
    <p:sldLayoutId id="2147483882" r:id="rId234"/>
    <p:sldLayoutId id="2147483883" r:id="rId235"/>
    <p:sldLayoutId id="2147483884" r:id="rId236"/>
    <p:sldLayoutId id="2147483885" r:id="rId237"/>
    <p:sldLayoutId id="2147483886" r:id="rId238"/>
    <p:sldLayoutId id="2147483887" r:id="rId239"/>
    <p:sldLayoutId id="2147483888" r:id="rId240"/>
    <p:sldLayoutId id="2147483889" r:id="rId241"/>
    <p:sldLayoutId id="2147483890" r:id="rId242"/>
    <p:sldLayoutId id="2147483891" r:id="rId243"/>
    <p:sldLayoutId id="2147483892" r:id="rId244"/>
    <p:sldLayoutId id="2147483893" r:id="rId245"/>
    <p:sldLayoutId id="2147483894" r:id="rId246"/>
    <p:sldLayoutId id="2147483895" r:id="rId247"/>
    <p:sldLayoutId id="2147483896" r:id="rId248"/>
    <p:sldLayoutId id="2147483897" r:id="rId249"/>
    <p:sldLayoutId id="2147483898" r:id="rId250"/>
    <p:sldLayoutId id="2147483899" r:id="rId251"/>
    <p:sldLayoutId id="2147483900" r:id="rId252"/>
    <p:sldLayoutId id="2147483901" r:id="rId253"/>
    <p:sldLayoutId id="2147483902" r:id="rId254"/>
    <p:sldLayoutId id="2147483903" r:id="rId255"/>
    <p:sldLayoutId id="2147483904" r:id="rId256"/>
    <p:sldLayoutId id="2147483905" r:id="rId257"/>
    <p:sldLayoutId id="2147483906" r:id="rId258"/>
    <p:sldLayoutId id="2147483907" r:id="rId259"/>
    <p:sldLayoutId id="2147483908" r:id="rId260"/>
    <p:sldLayoutId id="2147483909" r:id="rId261"/>
    <p:sldLayoutId id="2147483910" r:id="rId262"/>
    <p:sldLayoutId id="2147483911" r:id="rId263"/>
    <p:sldLayoutId id="2147483912" r:id="rId264"/>
    <p:sldLayoutId id="2147483913" r:id="rId265"/>
    <p:sldLayoutId id="2147483914" r:id="rId266"/>
    <p:sldLayoutId id="2147483915" r:id="rId267"/>
    <p:sldLayoutId id="2147483916" r:id="rId268"/>
    <p:sldLayoutId id="2147483917" r:id="rId269"/>
    <p:sldLayoutId id="2147483918" r:id="rId270"/>
    <p:sldLayoutId id="2147483919" r:id="rId271"/>
    <p:sldLayoutId id="2147483920" r:id="rId272"/>
    <p:sldLayoutId id="2147483921" r:id="rId273"/>
    <p:sldLayoutId id="2147483922" r:id="rId274"/>
    <p:sldLayoutId id="2147483923" r:id="rId275"/>
    <p:sldLayoutId id="2147483924" r:id="rId276"/>
    <p:sldLayoutId id="2147483925" r:id="rId277"/>
    <p:sldLayoutId id="2147483926" r:id="rId278"/>
    <p:sldLayoutId id="2147483927" r:id="rId279"/>
    <p:sldLayoutId id="2147483928" r:id="rId280"/>
    <p:sldLayoutId id="2147483929" r:id="rId281"/>
    <p:sldLayoutId id="2147483930" r:id="rId282"/>
    <p:sldLayoutId id="2147483931" r:id="rId283"/>
    <p:sldLayoutId id="2147483932" r:id="rId284"/>
    <p:sldLayoutId id="2147483933" r:id="rId285"/>
    <p:sldLayoutId id="2147483934" r:id="rId286"/>
    <p:sldLayoutId id="2147483935" r:id="rId287"/>
    <p:sldLayoutId id="2147483936" r:id="rId288"/>
    <p:sldLayoutId id="2147483937" r:id="rId289"/>
    <p:sldLayoutId id="2147483938" r:id="rId290"/>
    <p:sldLayoutId id="2147483939" r:id="rId291"/>
    <p:sldLayoutId id="2147483940" r:id="rId292"/>
    <p:sldLayoutId id="2147483941" r:id="rId293"/>
    <p:sldLayoutId id="2147483942" r:id="rId294"/>
    <p:sldLayoutId id="2147483943" r:id="rId295"/>
    <p:sldLayoutId id="2147483944" r:id="rId296"/>
    <p:sldLayoutId id="2147483945" r:id="rId297"/>
    <p:sldLayoutId id="2147483946" r:id="rId298"/>
    <p:sldLayoutId id="2147483947" r:id="rId299"/>
    <p:sldLayoutId id="2147483948" r:id="rId300"/>
    <p:sldLayoutId id="2147483949" r:id="rId301"/>
    <p:sldLayoutId id="2147483950" r:id="rId302"/>
    <p:sldLayoutId id="2147483951" r:id="rId303"/>
    <p:sldLayoutId id="2147483952" r:id="rId304"/>
    <p:sldLayoutId id="2147483953" r:id="rId305"/>
    <p:sldLayoutId id="2147483954" r:id="rId306"/>
    <p:sldLayoutId id="2147483955" r:id="rId307"/>
    <p:sldLayoutId id="2147483956" r:id="rId308"/>
    <p:sldLayoutId id="2147483957" r:id="rId309"/>
    <p:sldLayoutId id="2147483958" r:id="rId310"/>
    <p:sldLayoutId id="2147483959" r:id="rId311"/>
    <p:sldLayoutId id="2147483960" r:id="rId312"/>
    <p:sldLayoutId id="2147483961" r:id="rId313"/>
    <p:sldLayoutId id="2147483962" r:id="rId314"/>
    <p:sldLayoutId id="2147483963" r:id="rId315"/>
    <p:sldLayoutId id="2147483964" r:id="rId316"/>
    <p:sldLayoutId id="2147483965" r:id="rId317"/>
    <p:sldLayoutId id="2147483966" r:id="rId318"/>
    <p:sldLayoutId id="2147483967" r:id="rId319"/>
    <p:sldLayoutId id="2147483968" r:id="rId320"/>
    <p:sldLayoutId id="2147483969" r:id="rId321"/>
    <p:sldLayoutId id="2147483970" r:id="rId322"/>
    <p:sldLayoutId id="2147483971" r:id="rId323"/>
    <p:sldLayoutId id="2147483972" r:id="rId324"/>
    <p:sldLayoutId id="2147483973" r:id="rId325"/>
    <p:sldLayoutId id="2147483974" r:id="rId326"/>
    <p:sldLayoutId id="2147483975" r:id="rId327"/>
    <p:sldLayoutId id="2147483976" r:id="rId328"/>
    <p:sldLayoutId id="2147483977" r:id="rId329"/>
    <p:sldLayoutId id="2147483978" r:id="rId330"/>
    <p:sldLayoutId id="2147483979" r:id="rId331"/>
    <p:sldLayoutId id="2147483980" r:id="rId332"/>
    <p:sldLayoutId id="2147483981" r:id="rId333"/>
    <p:sldLayoutId id="2147483982" r:id="rId334"/>
    <p:sldLayoutId id="2147483983" r:id="rId335"/>
    <p:sldLayoutId id="2147483984" r:id="rId336"/>
    <p:sldLayoutId id="2147483985" r:id="rId337"/>
    <p:sldLayoutId id="2147483986" r:id="rId338"/>
    <p:sldLayoutId id="2147483987" r:id="rId339"/>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scm.com/" TargetMode="External"/><Relationship Id="rId4" Type="http://schemas.openxmlformats.org/officeDocument/2006/relationships/hyperlink" Target="https://www.virtualbox.org/" TargetMode="External"/><Relationship Id="rId5" Type="http://schemas.openxmlformats.org/officeDocument/2006/relationships/hyperlink" Target="https://www.vagrantup.com/" TargetMode="External"/><Relationship Id="rId1" Type="http://schemas.openxmlformats.org/officeDocument/2006/relationships/slideLayout" Target="../slideLayouts/slideLayout5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comments" Target="../comments/commen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1.png"/><Relationship Id="rId3" Type="http://schemas.openxmlformats.org/officeDocument/2006/relationships/comments" Target="../comments/comment5.xml"/></Relationships>
</file>

<file path=ppt/slides/_rels/slide18.xml.rels><?xml version="1.0" encoding="UTF-8" standalone="yes"?>
<Relationships xmlns="http://schemas.openxmlformats.org/package/2006/relationships"><Relationship Id="rId3" Type="http://schemas.openxmlformats.org/officeDocument/2006/relationships/hyperlink" Target="http://10.100.198.200:8080/" TargetMode="External"/><Relationship Id="rId4" Type="http://schemas.openxmlformats.org/officeDocument/2006/relationships/hyperlink" Target="https://vimeo.com/153233768" TargetMode="External"/><Relationship Id="rId5" Type="http://schemas.openxmlformats.org/officeDocument/2006/relationships/image" Target="../media/image12.png"/><Relationship Id="rId6" Type="http://schemas.openxmlformats.org/officeDocument/2006/relationships/comments" Target="../comments/comment6.xml"/><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hyperlink" Target="https://vimeo.com/153261860" TargetMode="External"/><Relationship Id="rId4" Type="http://schemas.openxmlformats.org/officeDocument/2006/relationships/image" Target="../media/image13.png"/><Relationship Id="rId5" Type="http://schemas.openxmlformats.org/officeDocument/2006/relationships/comments" Target="../comments/comment7.xml"/><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comments" Target="../comments/commen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comments" Target="../comments/comment9.xml"/><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comments" Target="../comments/comment10.xml"/><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16.png"/><Relationship Id="rId3" Type="http://schemas.openxmlformats.org/officeDocument/2006/relationships/comments" Target="../comments/commen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comments" Target="../comments/commen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mailto:vfarcic@cloudbees.com" TargetMode="External"/><Relationship Id="rId4" Type="http://schemas.openxmlformats.org/officeDocument/2006/relationships/comments" Target="../comments/comment13.xml"/><Relationship Id="rId1" Type="http://schemas.openxmlformats.org/officeDocument/2006/relationships/slideLayout" Target="../slideLayouts/slideLayout303.xml"/><Relationship Id="rId2" Type="http://schemas.openxmlformats.org/officeDocument/2006/relationships/notesSlide" Target="../notesSlides/notesSlide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3.xml"/><Relationship Id="rId3" Type="http://schemas.openxmlformats.org/officeDocument/2006/relationships/comments" Target="../comments/commen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3" Type="http://schemas.openxmlformats.org/officeDocument/2006/relationships/hyperlink" Target="https://asciinema.org/a/9qgyhmuoq0y7pvt4elby1qvw8" TargetMode="External"/><Relationship Id="rId4" Type="http://schemas.openxmlformats.org/officeDocument/2006/relationships/image" Target="../media/image21.png"/><Relationship Id="rId1" Type="http://schemas.openxmlformats.org/officeDocument/2006/relationships/slideLayout" Target="../slideLayouts/slideLayout53.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hyperlink" Target="https://asciinema.org/a/42ea2az35qatsh6dp56g3rdnn" TargetMode="External"/><Relationship Id="rId4" Type="http://schemas.openxmlformats.org/officeDocument/2006/relationships/image" Target="../media/image23.png"/><Relationship Id="rId1" Type="http://schemas.openxmlformats.org/officeDocument/2006/relationships/slideLayout" Target="../slideLayouts/slideLayout53.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3" Type="http://schemas.openxmlformats.org/officeDocument/2006/relationships/hyperlink" Target="https://asciinema.org/a/3q54x4gutegszg4bsbt15pn78" TargetMode="External"/><Relationship Id="rId4" Type="http://schemas.openxmlformats.org/officeDocument/2006/relationships/image" Target="../media/image24.png"/><Relationship Id="rId1" Type="http://schemas.openxmlformats.org/officeDocument/2006/relationships/slideLayout" Target="../slideLayouts/slideLayout53.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46.xml.rels><?xml version="1.0" encoding="UTF-8" standalone="yes"?>
<Relationships xmlns="http://schemas.openxmlformats.org/package/2006/relationships"><Relationship Id="rId3" Type="http://schemas.openxmlformats.org/officeDocument/2006/relationships/hyperlink" Target="https://asciinema.org/a/8n8z2jpj8phq5h8801n7bybbn" TargetMode="External"/><Relationship Id="rId4" Type="http://schemas.openxmlformats.org/officeDocument/2006/relationships/image" Target="../media/image25.png"/><Relationship Id="rId1" Type="http://schemas.openxmlformats.org/officeDocument/2006/relationships/slideLayout" Target="../slideLayouts/slideLayout53.xml"/><Relationship Id="rId2" Type="http://schemas.openxmlformats.org/officeDocument/2006/relationships/notesSlide" Target="../notesSlides/notesSlide34.xml"/></Relationships>
</file>

<file path=ppt/slides/_rels/slide47.xml.rels><?xml version="1.0" encoding="UTF-8" standalone="yes"?>
<Relationships xmlns="http://schemas.openxmlformats.org/package/2006/relationships"><Relationship Id="rId3" Type="http://schemas.openxmlformats.org/officeDocument/2006/relationships/hyperlink" Target="https://asciinema.org/a/9v4g91iuwc9ps1p1hrz9cl36v" TargetMode="External"/><Relationship Id="rId4" Type="http://schemas.openxmlformats.org/officeDocument/2006/relationships/image" Target="../media/image26.png"/><Relationship Id="rId1" Type="http://schemas.openxmlformats.org/officeDocument/2006/relationships/slideLayout" Target="../slideLayouts/slideLayout53.xml"/><Relationship Id="rId2" Type="http://schemas.openxmlformats.org/officeDocument/2006/relationships/notesSlide" Target="../notesSlides/notesSlide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 Id="rId3" Type="http://schemas.openxmlformats.org/officeDocument/2006/relationships/hyperlink" Target="mailto:vfarcic@cloudbees.co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comments" Target="../comments/commen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64.xml.rels><?xml version="1.0" encoding="UTF-8" standalone="yes"?>
<Relationships xmlns="http://schemas.openxmlformats.org/package/2006/relationships"><Relationship Id="rId3" Type="http://schemas.openxmlformats.org/officeDocument/2006/relationships/hyperlink" Target="https://vimeo.com/153529077" TargetMode="External"/><Relationship Id="rId4" Type="http://schemas.openxmlformats.org/officeDocument/2006/relationships/image" Target="../media/image31.png"/><Relationship Id="rId1" Type="http://schemas.openxmlformats.org/officeDocument/2006/relationships/slideLayout" Target="../slideLayouts/slideLayout53.xml"/><Relationship Id="rId2" Type="http://schemas.openxmlformats.org/officeDocument/2006/relationships/notesSlide" Target="../notesSlides/notesSlide4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8.xml"/></Relationships>
</file>

<file path=ppt/slides/_rels/slide66.xml.rels><?xml version="1.0" encoding="UTF-8" standalone="yes"?>
<Relationships xmlns="http://schemas.openxmlformats.org/package/2006/relationships"><Relationship Id="rId3" Type="http://schemas.openxmlformats.org/officeDocument/2006/relationships/hyperlink" Target="http://10.100.198.200:8080/job/my-workflow/build?delay=0sec" TargetMode="External"/><Relationship Id="rId4" Type="http://schemas.openxmlformats.org/officeDocument/2006/relationships/hyperlink" Target="http://10.100.198.200:8080/job/my-workflow/lastBuild/console" TargetMode="External"/><Relationship Id="rId5" Type="http://schemas.openxmlformats.org/officeDocument/2006/relationships/image" Target="../media/image32.png"/><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0.xml"/><Relationship Id="rId3" Type="http://schemas.openxmlformats.org/officeDocument/2006/relationships/hyperlink" Target="https://github.com/cloudbees/training-books-ms.git"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56.xml"/><Relationship Id="rId3" Type="http://schemas.openxmlformats.org/officeDocument/2006/relationships/hyperlink" Target="file://localhost\\\ppt\slides\slide63.x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hyperlink" Target="mailto:vfarcic@cloudbee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8.xml"/><Relationship Id="rId2" Type="http://schemas.openxmlformats.org/officeDocument/2006/relationships/comments" Target="../comments/comment1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6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0.xml"/><Relationship Id="rId3" Type="http://schemas.openxmlformats.org/officeDocument/2006/relationships/image" Target="../media/image3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35.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4" name="Shape 4264"/>
          <p:cNvSpPr>
            <a:spLocks noGrp="1"/>
          </p:cNvSpPr>
          <p:nvPr>
            <p:ph type="title"/>
          </p:nvPr>
        </p:nvSpPr>
        <p:spPr>
          <a:xfrm>
            <a:off x="2123087" y="833967"/>
            <a:ext cx="8227501" cy="836099"/>
          </a:xfrm>
          <a:prstGeom prst="rect">
            <a:avLst/>
          </a:prstGeom>
        </p:spPr>
        <p:txBody>
          <a:bodyPr/>
          <a:lstStyle/>
          <a:p>
            <a:r>
              <a:t>Workshop Prerequisites</a:t>
            </a:r>
          </a:p>
        </p:txBody>
      </p:sp>
      <p:sp>
        <p:nvSpPr>
          <p:cNvPr id="4265" name="Shape 4265"/>
          <p:cNvSpPr>
            <a:spLocks noGrp="1"/>
          </p:cNvSpPr>
          <p:nvPr>
            <p:ph type="body" idx="1"/>
          </p:nvPr>
        </p:nvSpPr>
        <p:spPr>
          <a:xfrm>
            <a:off x="2123831" y="1691863"/>
            <a:ext cx="8226598" cy="4526105"/>
          </a:xfrm>
          <a:prstGeom prst="rect">
            <a:avLst/>
          </a:prstGeom>
        </p:spPr>
        <p:txBody>
          <a:bodyPr/>
          <a:lstStyle/>
          <a:p>
            <a:pPr marL="133502" indent="-133502" defTabSz="667512">
              <a:defRPr sz="1400"/>
            </a:pPr>
            <a:r>
              <a:rPr dirty="0"/>
              <a:t>Git (</a:t>
            </a:r>
            <a:r>
              <a:rPr u="sng" dirty="0">
                <a:solidFill>
                  <a:srgbClr val="0000FF"/>
                </a:solidFill>
                <a:uFill>
                  <a:solidFill>
                    <a:srgbClr val="0000FF"/>
                  </a:solidFill>
                </a:uFill>
                <a:hlinkClick r:id="rId3"/>
              </a:rPr>
              <a:t>https://git-scm.com/</a:t>
            </a:r>
            <a:r>
              <a:rPr dirty="0"/>
              <a:t>), VirtualBox (</a:t>
            </a:r>
            <a:r>
              <a:rPr u="sng" dirty="0">
                <a:solidFill>
                  <a:srgbClr val="0000FF"/>
                </a:solidFill>
                <a:uFill>
                  <a:solidFill>
                    <a:srgbClr val="0000FF"/>
                  </a:solidFill>
                </a:uFill>
                <a:hlinkClick r:id="rId4"/>
              </a:rPr>
              <a:t>https://www.virtualbox.org/</a:t>
            </a:r>
            <a:r>
              <a:rPr dirty="0"/>
              <a:t>) and Vagrant (</a:t>
            </a:r>
            <a:r>
              <a:rPr u="sng" dirty="0">
                <a:solidFill>
                  <a:srgbClr val="0000FF"/>
                </a:solidFill>
                <a:uFill>
                  <a:solidFill>
                    <a:srgbClr val="0000FF"/>
                  </a:solidFill>
                </a:uFill>
                <a:hlinkClick r:id="rId5"/>
              </a:rPr>
              <a:t>https://www.vagrantup.com/</a:t>
            </a:r>
            <a:r>
              <a:rPr dirty="0"/>
              <a:t>) should be installed.</a:t>
            </a:r>
          </a:p>
          <a:p>
            <a:pPr marL="133502" indent="-133502" defTabSz="667512">
              <a:defRPr sz="1400"/>
            </a:pPr>
            <a:endParaRPr dirty="0"/>
          </a:p>
          <a:p>
            <a:pPr marL="133502" indent="-133502" defTabSz="667512">
              <a:defRPr sz="1400"/>
            </a:pPr>
            <a:r>
              <a:rPr dirty="0"/>
              <a:t>Run the following commands (you will be asked to open Jenkins and add the licence keys):</a:t>
            </a:r>
          </a:p>
          <a:p>
            <a:pPr marL="133502" indent="-133502" defTabSz="667512">
              <a:defRPr sz="2000"/>
            </a:pPr>
            <a:endParaRPr dirty="0"/>
          </a:p>
          <a:p>
            <a:pPr marL="0" indent="0" defTabSz="333756">
              <a:defRPr sz="800" i="1">
                <a:solidFill>
                  <a:srgbClr val="929292"/>
                </a:solidFill>
                <a:latin typeface="Menlo"/>
                <a:ea typeface="Menlo"/>
                <a:cs typeface="Menlo"/>
                <a:sym typeface="Menlo"/>
              </a:defRPr>
            </a:pPr>
            <a:r>
              <a:rPr dirty="0"/>
              <a:t>git clone https://github.com/cloudbees/training-books-ms.git</a:t>
            </a:r>
          </a:p>
          <a:p>
            <a:pPr marL="0" indent="0" defTabSz="333756">
              <a:defRPr sz="800" i="1">
                <a:solidFill>
                  <a:srgbClr val="929292"/>
                </a:solidFill>
                <a:latin typeface="Menlo"/>
                <a:ea typeface="Menlo"/>
                <a:cs typeface="Menlo"/>
                <a:sym typeface="Menlo"/>
              </a:defRPr>
            </a:pPr>
            <a:endParaRPr dirty="0"/>
          </a:p>
          <a:p>
            <a:pPr marL="0" indent="0" defTabSz="333756">
              <a:defRPr sz="800" i="1">
                <a:solidFill>
                  <a:srgbClr val="929292"/>
                </a:solidFill>
                <a:latin typeface="Menlo"/>
                <a:ea typeface="Menlo"/>
                <a:cs typeface="Menlo"/>
                <a:sym typeface="Menlo"/>
              </a:defRPr>
            </a:pPr>
            <a:r>
              <a:rPr dirty="0"/>
              <a:t>cd training-books-ms</a:t>
            </a:r>
          </a:p>
          <a:p>
            <a:pPr marL="0" indent="0" defTabSz="333756">
              <a:defRPr sz="800" i="1">
                <a:solidFill>
                  <a:srgbClr val="929292"/>
                </a:solidFill>
                <a:latin typeface="Menlo"/>
                <a:ea typeface="Menlo"/>
                <a:cs typeface="Menlo"/>
                <a:sym typeface="Menlo"/>
              </a:defRPr>
            </a:pPr>
            <a:endParaRPr dirty="0"/>
          </a:p>
          <a:p>
            <a:pPr marL="0" indent="0" defTabSz="333756">
              <a:defRPr sz="800" i="1">
                <a:solidFill>
                  <a:srgbClr val="929292"/>
                </a:solidFill>
                <a:latin typeface="Menlo"/>
                <a:ea typeface="Menlo"/>
                <a:cs typeface="Menlo"/>
                <a:sym typeface="Menlo"/>
              </a:defRPr>
            </a:pPr>
            <a:r>
              <a:rPr dirty="0"/>
              <a:t>vagrant up cje</a:t>
            </a:r>
          </a:p>
          <a:p>
            <a:pPr marL="0" indent="0" defTabSz="333756">
              <a:defRPr sz="800" i="1">
                <a:solidFill>
                  <a:srgbClr val="929292"/>
                </a:solidFill>
                <a:latin typeface="Menlo"/>
                <a:ea typeface="Menlo"/>
                <a:cs typeface="Menlo"/>
                <a:sym typeface="Menlo"/>
              </a:defRPr>
            </a:pPr>
            <a:endParaRPr dirty="0"/>
          </a:p>
          <a:p>
            <a:pPr marL="0" indent="0" defTabSz="333756">
              <a:defRPr sz="800" i="1">
                <a:solidFill>
                  <a:srgbClr val="929292"/>
                </a:solidFill>
                <a:latin typeface="Menlo"/>
                <a:ea typeface="Menlo"/>
                <a:cs typeface="Menlo"/>
                <a:sym typeface="Menlo"/>
              </a:defRPr>
            </a:pPr>
            <a:r>
              <a:rPr dirty="0"/>
              <a:t>vagrant ssh cje -c "chmod +x /vagrant/scripts/*"</a:t>
            </a:r>
          </a:p>
          <a:p>
            <a:pPr marL="0" indent="0" defTabSz="333756">
              <a:defRPr sz="800" i="1">
                <a:solidFill>
                  <a:srgbClr val="929292"/>
                </a:solidFill>
                <a:latin typeface="Menlo"/>
                <a:ea typeface="Menlo"/>
                <a:cs typeface="Menlo"/>
                <a:sym typeface="Menlo"/>
              </a:defRPr>
            </a:pPr>
            <a:endParaRPr dirty="0"/>
          </a:p>
          <a:p>
            <a:pPr marL="0" indent="0" defTabSz="333756">
              <a:defRPr sz="800" i="1">
                <a:solidFill>
                  <a:srgbClr val="929292"/>
                </a:solidFill>
                <a:latin typeface="Menlo"/>
                <a:ea typeface="Menlo"/>
                <a:cs typeface="Menlo"/>
                <a:sym typeface="Menlo"/>
              </a:defRPr>
            </a:pPr>
            <a:r>
              <a:rPr dirty="0"/>
              <a:t>vagrant ssh cje -c "/vagrant/scripts/preload_cje.sh"</a:t>
            </a:r>
          </a:p>
          <a:p>
            <a:pPr marL="0" indent="0" defTabSz="333756">
              <a:defRPr sz="800" i="1">
                <a:solidFill>
                  <a:srgbClr val="929292"/>
                </a:solidFill>
                <a:latin typeface="Menlo"/>
                <a:ea typeface="Menlo"/>
                <a:cs typeface="Menlo"/>
                <a:sym typeface="Menlo"/>
              </a:defRPr>
            </a:pPr>
            <a:endParaRPr dirty="0"/>
          </a:p>
          <a:p>
            <a:pPr marL="0" indent="0" defTabSz="333756">
              <a:defRPr sz="800" i="1">
                <a:solidFill>
                  <a:srgbClr val="929292"/>
                </a:solidFill>
                <a:latin typeface="Menlo"/>
                <a:ea typeface="Menlo"/>
                <a:cs typeface="Menlo"/>
                <a:sym typeface="Menlo"/>
              </a:defRPr>
            </a:pPr>
            <a:r>
              <a:rPr dirty="0"/>
              <a:t>vagrant halt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2" name="Shape 4312"/>
          <p:cNvSpPr>
            <a:spLocks noGrp="1"/>
          </p:cNvSpPr>
          <p:nvPr>
            <p:ph type="title"/>
          </p:nvPr>
        </p:nvSpPr>
        <p:spPr>
          <a:xfrm>
            <a:off x="2123087" y="833967"/>
            <a:ext cx="8227501" cy="836099"/>
          </a:xfrm>
          <a:prstGeom prst="rect">
            <a:avLst/>
          </a:prstGeom>
        </p:spPr>
        <p:txBody>
          <a:bodyPr/>
          <a:lstStyle/>
          <a:p>
            <a:r>
              <a:t>Jenkins CD pipeline</a:t>
            </a:r>
          </a:p>
        </p:txBody>
      </p:sp>
      <p:sp>
        <p:nvSpPr>
          <p:cNvPr id="4313" name="Shape 4313"/>
          <p:cNvSpPr>
            <a:spLocks noGrp="1"/>
          </p:cNvSpPr>
          <p:nvPr>
            <p:ph type="body" sz="half" idx="1"/>
          </p:nvPr>
        </p:nvSpPr>
        <p:spPr>
          <a:xfrm>
            <a:off x="2123087" y="2365674"/>
            <a:ext cx="8226598" cy="3048537"/>
          </a:xfrm>
          <a:prstGeom prst="rect">
            <a:avLst/>
          </a:prstGeom>
        </p:spPr>
        <p:txBody>
          <a:bodyPr/>
          <a:lstStyle/>
          <a:p>
            <a:pPr marL="548638" indent="-731518"/>
            <a:r>
              <a:t>a real-world CD pipeline is way more complex !</a:t>
            </a:r>
          </a:p>
          <a:p>
            <a:pPr marL="548638" indent="-731518"/>
            <a:endParaRPr/>
          </a:p>
          <a:p>
            <a:pPr marL="457200" indent="-406400">
              <a:buClr>
                <a:srgbClr val="54585B"/>
              </a:buClr>
              <a:buSzPct val="100000"/>
              <a:buFont typeface="Arial"/>
              <a:buChar char="●"/>
            </a:pPr>
            <a:r>
              <a:t>requires (complex) conditional logic</a:t>
            </a:r>
          </a:p>
          <a:p>
            <a:pPr marL="457200" indent="-406400">
              <a:buClr>
                <a:srgbClr val="54585B"/>
              </a:buClr>
              <a:buSzPct val="100000"/>
              <a:buFont typeface="Arial"/>
              <a:buChar char="●"/>
            </a:pPr>
            <a:r>
              <a:t>requires resources allocation and cleanup</a:t>
            </a:r>
          </a:p>
          <a:p>
            <a:pPr marL="457200" indent="-406400">
              <a:buClr>
                <a:srgbClr val="54585B"/>
              </a:buClr>
              <a:buSzPct val="100000"/>
              <a:buFont typeface="Arial"/>
              <a:buChar char="●"/>
            </a:pPr>
            <a:r>
              <a:t>involves human interaction for manual approval </a:t>
            </a:r>
          </a:p>
          <a:p>
            <a:pPr marL="457200" indent="-406400">
              <a:buClr>
                <a:srgbClr val="54585B"/>
              </a:buClr>
              <a:buSzPct val="100000"/>
              <a:buFont typeface="Arial"/>
              <a:buChar char="●"/>
            </a:pPr>
            <a:r>
              <a:t>should be resumable at some point on failure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0" name="Shape 4760"/>
          <p:cNvSpPr>
            <a:spLocks noGrp="1"/>
          </p:cNvSpPr>
          <p:nvPr>
            <p:ph type="title"/>
          </p:nvPr>
        </p:nvSpPr>
        <p:spPr>
          <a:xfrm>
            <a:off x="882438" y="393700"/>
            <a:ext cx="7869898" cy="1358701"/>
          </a:xfrm>
          <a:prstGeom prst="rect">
            <a:avLst/>
          </a:prstGeom>
        </p:spPr>
        <p:txBody>
          <a:bodyPr anchor="b"/>
          <a:lstStyle/>
          <a:p>
            <a:r>
              <a:t>Multi-branch Pipeline and Jenkinsfile</a:t>
            </a:r>
          </a:p>
        </p:txBody>
      </p:sp>
      <p:pic>
        <p:nvPicPr>
          <p:cNvPr id="4761" name="image33.png"/>
          <p:cNvPicPr>
            <a:picLocks noChangeAspect="1"/>
          </p:cNvPicPr>
          <p:nvPr/>
        </p:nvPicPr>
        <p:blipFill>
          <a:blip r:embed="rId3">
            <a:extLst/>
          </a:blip>
          <a:stretch>
            <a:fillRect/>
          </a:stretch>
        </p:blipFill>
        <p:spPr>
          <a:xfrm>
            <a:off x="1349106" y="2110600"/>
            <a:ext cx="9972124" cy="4442710"/>
          </a:xfrm>
          <a:prstGeom prst="rect">
            <a:avLst/>
          </a:prstGeom>
          <a:ln w="12700">
            <a:miter lim="400000"/>
          </a:ln>
        </p:spPr>
      </p:pic>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5" name="Shape 4765"/>
          <p:cNvSpPr>
            <a:spLocks noGrp="1"/>
          </p:cNvSpPr>
          <p:nvPr>
            <p:ph type="title"/>
          </p:nvPr>
        </p:nvSpPr>
        <p:spPr>
          <a:xfrm>
            <a:off x="914400" y="2127736"/>
            <a:ext cx="10464801" cy="2684896"/>
          </a:xfrm>
          <a:prstGeom prst="rect">
            <a:avLst/>
          </a:prstGeom>
        </p:spPr>
        <p:txBody>
          <a:bodyPr/>
          <a:lstStyle/>
          <a:p>
            <a:pPr algn="ctr">
              <a:defRPr sz="2800"/>
            </a:pPr>
            <a:r>
              <a:t>Pipeline with Docker</a:t>
            </a:r>
            <a:br/>
            <a:r>
              <a:rPr sz="3200"/>
              <a:t>Day 4</a:t>
            </a:r>
            <a:br>
              <a:rPr sz="3200"/>
            </a:br>
            <a:endParaRPr sz="3200"/>
          </a:p>
          <a:p>
            <a:pPr algn="ctr">
              <a:defRPr sz="4800"/>
            </a:pPr>
            <a:r>
              <a:t>Project Review</a:t>
            </a:r>
          </a:p>
        </p:txBody>
      </p:sp>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7" name="Shape 4767"/>
          <p:cNvSpPr>
            <a:spLocks noGrp="1"/>
          </p:cNvSpPr>
          <p:nvPr>
            <p:ph type="title"/>
          </p:nvPr>
        </p:nvSpPr>
        <p:spPr>
          <a:xfrm>
            <a:off x="798781" y="833967"/>
            <a:ext cx="10970004" cy="836099"/>
          </a:xfrm>
          <a:prstGeom prst="rect">
            <a:avLst/>
          </a:prstGeom>
        </p:spPr>
        <p:txBody>
          <a:bodyPr/>
          <a:lstStyle>
            <a:lvl1pPr defTabSz="530351">
              <a:defRPr sz="2088"/>
            </a:lvl1pPr>
          </a:lstStyle>
          <a:p>
            <a:r>
              <a:t>Project Review</a:t>
            </a:r>
          </a:p>
        </p:txBody>
      </p:sp>
      <p:sp>
        <p:nvSpPr>
          <p:cNvPr id="4768" name="Shape 4768"/>
          <p:cNvSpPr/>
          <p:nvPr/>
        </p:nvSpPr>
        <p:spPr>
          <a:xfrm>
            <a:off x="2592618" y="2463633"/>
            <a:ext cx="7112806" cy="153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Pipeline job</a:t>
            </a:r>
          </a:p>
          <a:p>
            <a:pPr marL="180473" indent="-180473">
              <a:buSzPct val="100000"/>
              <a:buChar char="•"/>
              <a:defRPr sz="3300"/>
            </a:pPr>
            <a:r>
              <a:t>Job template</a:t>
            </a:r>
          </a:p>
          <a:p>
            <a:pPr marL="180473" indent="-180473">
              <a:buSzPct val="100000"/>
              <a:buChar char="•"/>
              <a:defRPr sz="3300"/>
            </a:pPr>
            <a:r>
              <a:t>Multibranch Pipeline and Jenkinsfile</a:t>
            </a:r>
          </a:p>
        </p:txBody>
      </p:sp>
    </p:spTree>
  </p:cSld>
  <p:clrMapOvr>
    <a:masterClrMapping/>
  </p:clrMapOvr>
  <p:transition spd="slow"/>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2" name="Shape 4772"/>
          <p:cNvSpPr>
            <a:spLocks noGrp="1"/>
          </p:cNvSpPr>
          <p:nvPr>
            <p:ph type="title"/>
          </p:nvPr>
        </p:nvSpPr>
        <p:spPr>
          <a:xfrm>
            <a:off x="914400" y="2127736"/>
            <a:ext cx="10464801" cy="2516454"/>
          </a:xfrm>
          <a:prstGeom prst="rect">
            <a:avLst/>
          </a:prstGeom>
        </p:spPr>
        <p:txBody>
          <a:bodyPr/>
          <a:lstStyle/>
          <a:p>
            <a:pPr algn="ctr">
              <a:defRPr sz="2800"/>
            </a:pPr>
            <a:r>
              <a:t>Pipeline with Docker</a:t>
            </a:r>
            <a:br/>
            <a:r>
              <a:t/>
            </a:r>
            <a:br/>
            <a:r>
              <a:rPr sz="4800"/>
              <a:t>Course Review</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4" name="Shape 4774"/>
          <p:cNvSpPr>
            <a:spLocks noGrp="1"/>
          </p:cNvSpPr>
          <p:nvPr>
            <p:ph type="title"/>
          </p:nvPr>
        </p:nvSpPr>
        <p:spPr>
          <a:xfrm>
            <a:off x="798781" y="833967"/>
            <a:ext cx="10970004" cy="836099"/>
          </a:xfrm>
          <a:prstGeom prst="rect">
            <a:avLst/>
          </a:prstGeom>
        </p:spPr>
        <p:txBody>
          <a:bodyPr/>
          <a:lstStyle/>
          <a:p>
            <a:r>
              <a:t>Course Review</a:t>
            </a:r>
          </a:p>
        </p:txBody>
      </p:sp>
      <p:sp>
        <p:nvSpPr>
          <p:cNvPr id="4775" name="Shape 4775"/>
          <p:cNvSpPr>
            <a:spLocks noGrp="1"/>
          </p:cNvSpPr>
          <p:nvPr>
            <p:ph type="body" idx="1"/>
          </p:nvPr>
        </p:nvSpPr>
        <p:spPr>
          <a:xfrm>
            <a:off x="799775" y="1693140"/>
            <a:ext cx="10707638" cy="4568100"/>
          </a:xfrm>
          <a:prstGeom prst="rect">
            <a:avLst/>
          </a:prstGeom>
        </p:spPr>
        <p:txBody>
          <a:bodyPr/>
          <a:lstStyle/>
          <a:p>
            <a:pPr marL="280736" indent="-280736">
              <a:buSzPct val="100000"/>
              <a:buChar char="•"/>
            </a:pPr>
            <a:r>
              <a:t>The need for the Pipeline</a:t>
            </a:r>
          </a:p>
          <a:p>
            <a:pPr marL="280736" indent="-280736">
              <a:buSzPct val="100000"/>
              <a:buChar char="•"/>
            </a:pPr>
            <a:r>
              <a:t>What is CloudBees Pipeline?</a:t>
            </a:r>
          </a:p>
          <a:p>
            <a:pPr marL="280736" indent="-280736">
              <a:buSzPct val="100000"/>
              <a:buChar char="•"/>
            </a:pPr>
            <a:r>
              <a:t>The syntax and the Snippet Generator</a:t>
            </a:r>
          </a:p>
          <a:p>
            <a:pPr marL="280736" indent="-280736">
              <a:buSzPct val="100000"/>
              <a:buChar char="•"/>
            </a:pPr>
            <a:r>
              <a:t>Docker containers</a:t>
            </a:r>
          </a:p>
          <a:p>
            <a:pPr marL="280736" indent="-280736">
              <a:buSzPct val="100000"/>
              <a:buChar char="•"/>
            </a:pPr>
            <a:r>
              <a:t>Docker tools</a:t>
            </a:r>
          </a:p>
          <a:p>
            <a:pPr marL="280736" indent="-280736">
              <a:buSzPct val="100000"/>
              <a:buChar char="•"/>
            </a:pPr>
            <a:r>
              <a:t>The project</a:t>
            </a:r>
          </a:p>
        </p:txBody>
      </p:sp>
    </p:spTree>
  </p:cSld>
  <p:clrMapOvr>
    <a:masterClrMapping/>
  </p:clrMapOvr>
  <p:transition spd="slow"/>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9" name="Shape 4779"/>
          <p:cNvSpPr>
            <a:spLocks noGrp="1"/>
          </p:cNvSpPr>
          <p:nvPr>
            <p:ph type="title"/>
          </p:nvPr>
        </p:nvSpPr>
        <p:spPr>
          <a:xfrm>
            <a:off x="914400" y="2127736"/>
            <a:ext cx="10464801" cy="2720989"/>
          </a:xfrm>
          <a:prstGeom prst="rect">
            <a:avLst/>
          </a:prstGeom>
        </p:spPr>
        <p:txBody>
          <a:bodyPr/>
          <a:lstStyle/>
          <a:p>
            <a:pPr algn="ctr">
              <a:defRPr sz="2800"/>
            </a:pPr>
            <a:r>
              <a:t>Pipeline with Docker</a:t>
            </a:r>
            <a:br/>
            <a:r>
              <a:t/>
            </a:r>
            <a:br/>
            <a:r>
              <a:rPr sz="4800"/>
              <a:t>Syllabus and References</a:t>
            </a:r>
          </a:p>
        </p:txBody>
      </p:sp>
    </p:spTree>
  </p:cSld>
  <p:clrMapOvr>
    <a:masterClrMapping/>
  </p:clrMapOvr>
  <p:transition spd="slow"/>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1" name="Shape 4781"/>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782" name="Shape 4782"/>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t>$ vagrant halt</a:t>
            </a:r>
          </a:p>
        </p:txBody>
      </p:sp>
    </p:spTree>
  </p:cSld>
  <p:clrMapOvr>
    <a:masterClrMapping/>
  </p:clrMapOvr>
  <p:transition spd="slow"/>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6" name="Shape 4786"/>
          <p:cNvSpPr>
            <a:spLocks noGrp="1"/>
          </p:cNvSpPr>
          <p:nvPr>
            <p:ph type="title"/>
          </p:nvPr>
        </p:nvSpPr>
        <p:spPr>
          <a:xfrm>
            <a:off x="914400" y="2127736"/>
            <a:ext cx="10464801" cy="2111103"/>
          </a:xfrm>
          <a:prstGeom prst="rect">
            <a:avLst/>
          </a:prstGeom>
        </p:spPr>
        <p:txBody>
          <a:bodyPr/>
          <a:lstStyle>
            <a:lvl1pPr algn="ctr">
              <a:defRPr sz="4800" b="1" i="1"/>
            </a:lvl1pPr>
          </a:lstStyle>
          <a:p>
            <a:r>
              <a:t>Thank You !</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7" name="Shape 4317"/>
          <p:cNvSpPr>
            <a:spLocks noGrp="1"/>
          </p:cNvSpPr>
          <p:nvPr>
            <p:ph type="body" sz="half" idx="1"/>
          </p:nvPr>
        </p:nvSpPr>
        <p:spPr>
          <a:xfrm>
            <a:off x="2123087" y="2497980"/>
            <a:ext cx="8226598" cy="3132800"/>
          </a:xfrm>
          <a:prstGeom prst="rect">
            <a:avLst/>
          </a:prstGeom>
        </p:spPr>
        <p:txBody>
          <a:bodyPr/>
          <a:lstStyle/>
          <a:p>
            <a:pPr marL="457200" indent="-406400">
              <a:lnSpc>
                <a:spcPct val="90000"/>
              </a:lnSpc>
              <a:buClr>
                <a:srgbClr val="54585B"/>
              </a:buClr>
              <a:buSzPct val="100000"/>
              <a:buFont typeface="Arial"/>
              <a:buChar char="●"/>
            </a:pPr>
            <a:r>
              <a:t>many related plugins</a:t>
            </a:r>
          </a:p>
          <a:p>
            <a:pPr marL="914400" lvl="1" indent="-368300">
              <a:lnSpc>
                <a:spcPct val="90000"/>
              </a:lnSpc>
              <a:buClr>
                <a:srgbClr val="54585B"/>
              </a:buClr>
              <a:buSzPct val="78571"/>
              <a:buFont typeface="Courier New"/>
              <a:buChar char="o"/>
              <a:defRPr sz="2200"/>
            </a:pPr>
            <a:r>
              <a:t>conditional build steps</a:t>
            </a:r>
          </a:p>
          <a:p>
            <a:pPr marL="914400" lvl="1" indent="-368300">
              <a:lnSpc>
                <a:spcPct val="90000"/>
              </a:lnSpc>
              <a:buClr>
                <a:srgbClr val="54585B"/>
              </a:buClr>
              <a:buSzPct val="78571"/>
              <a:buFont typeface="Courier New"/>
              <a:buChar char="o"/>
              <a:defRPr sz="2200"/>
            </a:pPr>
            <a:r>
              <a:t>parameterized trigger</a:t>
            </a:r>
          </a:p>
          <a:p>
            <a:pPr marL="914400" lvl="1" indent="-368300">
              <a:lnSpc>
                <a:spcPct val="90000"/>
              </a:lnSpc>
              <a:buClr>
                <a:srgbClr val="54585B"/>
              </a:buClr>
              <a:buSzPct val="78571"/>
              <a:buFont typeface="Courier New"/>
              <a:buChar char="o"/>
              <a:defRPr sz="2200"/>
            </a:pPr>
            <a:r>
              <a:t>promotions</a:t>
            </a:r>
          </a:p>
          <a:p>
            <a:pPr marL="914400" lvl="1" indent="-368300">
              <a:lnSpc>
                <a:spcPct val="90000"/>
              </a:lnSpc>
              <a:buClr>
                <a:srgbClr val="54585B"/>
              </a:buClr>
              <a:buSzPct val="78571"/>
              <a:buFont typeface="Courier New"/>
              <a:buChar char="o"/>
              <a:defRPr sz="2200"/>
            </a:pPr>
            <a:r>
              <a:t>...</a:t>
            </a:r>
          </a:p>
          <a:p>
            <a:pPr marL="0" lvl="1" indent="546100">
              <a:lnSpc>
                <a:spcPct val="90000"/>
              </a:lnSpc>
              <a:defRPr sz="2200"/>
            </a:pPr>
            <a:endParaRPr/>
          </a:p>
          <a:p>
            <a:pPr marL="457200" indent="-406400">
              <a:lnSpc>
                <a:spcPct val="90000"/>
              </a:lnSpc>
              <a:buClr>
                <a:srgbClr val="54585B"/>
              </a:buClr>
              <a:buSzPct val="100000"/>
              <a:buFont typeface="Arial"/>
              <a:buChar char="●"/>
            </a:pPr>
            <a:r>
              <a:t>Major issue : pipeline configuration is scattered in various jobs</a:t>
            </a:r>
          </a:p>
        </p:txBody>
      </p:sp>
      <p:sp>
        <p:nvSpPr>
          <p:cNvPr id="4318" name="Shape 4318"/>
          <p:cNvSpPr>
            <a:spLocks noGrp="1"/>
          </p:cNvSpPr>
          <p:nvPr>
            <p:ph type="title"/>
          </p:nvPr>
        </p:nvSpPr>
        <p:spPr>
          <a:xfrm>
            <a:off x="2123087" y="833967"/>
            <a:ext cx="8227501" cy="836099"/>
          </a:xfrm>
          <a:prstGeom prst="rect">
            <a:avLst/>
          </a:prstGeom>
        </p:spPr>
        <p:txBody>
          <a:bodyPr/>
          <a:lstStyle/>
          <a:p>
            <a:r>
              <a:t>Jenkins CD pipeline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2" name="Shape 4322"/>
          <p:cNvSpPr>
            <a:spLocks noGrp="1"/>
          </p:cNvSpPr>
          <p:nvPr>
            <p:ph type="title"/>
          </p:nvPr>
        </p:nvSpPr>
        <p:spPr>
          <a:xfrm>
            <a:off x="2123087" y="833967"/>
            <a:ext cx="8227501" cy="836099"/>
          </a:xfrm>
          <a:prstGeom prst="rect">
            <a:avLst/>
          </a:prstGeom>
        </p:spPr>
        <p:txBody>
          <a:bodyPr/>
          <a:lstStyle/>
          <a:p>
            <a:r>
              <a:t>CD pipeline visualization</a:t>
            </a:r>
          </a:p>
        </p:txBody>
      </p:sp>
      <p:sp>
        <p:nvSpPr>
          <p:cNvPr id="4323" name="Shape 4323"/>
          <p:cNvSpPr>
            <a:spLocks noGrp="1"/>
          </p:cNvSpPr>
          <p:nvPr>
            <p:ph type="body" idx="1"/>
          </p:nvPr>
        </p:nvSpPr>
        <p:spPr>
          <a:xfrm>
            <a:off x="2123831" y="1691863"/>
            <a:ext cx="8226598" cy="4526105"/>
          </a:xfrm>
          <a:prstGeom prst="rect">
            <a:avLst/>
          </a:prstGeom>
        </p:spPr>
        <p:txBody>
          <a:bodyPr/>
          <a:lstStyle/>
          <a:p>
            <a:r>
              <a:t>pipeline plugin to render “linear” pipeline</a:t>
            </a:r>
          </a:p>
          <a:p>
            <a:endParaRPr/>
          </a:p>
          <a:p>
            <a:endParaRPr/>
          </a:p>
          <a:p>
            <a:endParaRPr/>
          </a:p>
          <a:p>
            <a:endParaRPr/>
          </a:p>
          <a:p>
            <a:endParaRPr/>
          </a:p>
          <a:p>
            <a:r>
              <a:t>build-graph-view to render complex ones</a:t>
            </a:r>
          </a:p>
        </p:txBody>
      </p:sp>
      <p:pic>
        <p:nvPicPr>
          <p:cNvPr id="4324" name="image8.png"/>
          <p:cNvPicPr>
            <a:picLocks noChangeAspect="1"/>
          </p:cNvPicPr>
          <p:nvPr/>
        </p:nvPicPr>
        <p:blipFill>
          <a:blip r:embed="rId3">
            <a:extLst/>
          </a:blip>
          <a:stretch>
            <a:fillRect/>
          </a:stretch>
        </p:blipFill>
        <p:spPr>
          <a:xfrm>
            <a:off x="3449051" y="4787408"/>
            <a:ext cx="7031750" cy="1871169"/>
          </a:xfrm>
          <a:prstGeom prst="rect">
            <a:avLst/>
          </a:prstGeom>
          <a:ln w="12700">
            <a:miter lim="400000"/>
          </a:ln>
        </p:spPr>
      </p:pic>
      <p:pic>
        <p:nvPicPr>
          <p:cNvPr id="4325" name="image9.png"/>
          <p:cNvPicPr>
            <a:picLocks noChangeAspect="1"/>
          </p:cNvPicPr>
          <p:nvPr/>
        </p:nvPicPr>
        <p:blipFill>
          <a:blip r:embed="rId4">
            <a:extLst/>
          </a:blip>
          <a:stretch>
            <a:fillRect/>
          </a:stretch>
        </p:blipFill>
        <p:spPr>
          <a:xfrm>
            <a:off x="3449049" y="2319601"/>
            <a:ext cx="7031751" cy="166965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9" name="Shape 4329"/>
          <p:cNvSpPr/>
          <p:nvPr/>
        </p:nvSpPr>
        <p:spPr>
          <a:xfrm>
            <a:off x="325119" y="416559"/>
            <a:ext cx="11419842" cy="2255522"/>
          </a:xfrm>
          <a:prstGeom prst="rect">
            <a:avLst/>
          </a:prstGeom>
          <a:solidFill>
            <a:srgbClr val="DEEBF7"/>
          </a:solidFill>
          <a:ln w="25400">
            <a:solidFill>
              <a:schemeClr val="accent1"/>
            </a:solidFill>
          </a:ln>
        </p:spPr>
        <p:txBody>
          <a:bodyPr lIns="45718" tIns="45718" rIns="45718" bIns="45718" anchor="ctr"/>
          <a:lstStyle/>
          <a:p>
            <a:endParaRPr/>
          </a:p>
        </p:txBody>
      </p:sp>
      <p:sp>
        <p:nvSpPr>
          <p:cNvPr id="4330" name="Shape 4330"/>
          <p:cNvSpPr/>
          <p:nvPr/>
        </p:nvSpPr>
        <p:spPr>
          <a:xfrm>
            <a:off x="2687320" y="2672079"/>
            <a:ext cx="6817360" cy="409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lnSpc>
                <a:spcPct val="150000"/>
              </a:lnSpc>
              <a:buSzPct val="100000"/>
              <a:buFont typeface="Arial"/>
              <a:buChar char="•"/>
              <a:defRPr sz="2400"/>
            </a:pPr>
            <a:r>
              <a:t>How Do You Use Jenkins Now?</a:t>
            </a:r>
          </a:p>
          <a:p>
            <a:pPr marL="342900" indent="-342900">
              <a:lnSpc>
                <a:spcPct val="150000"/>
              </a:lnSpc>
              <a:buSzPct val="100000"/>
              <a:buFont typeface="Arial"/>
              <a:buChar char="•"/>
              <a:defRPr sz="2400"/>
            </a:pPr>
            <a:r>
              <a:t>Given The Functionality, Where Do You See Your Team Using These Tools And Plugins In Your Jobs?</a:t>
            </a:r>
          </a:p>
          <a:p>
            <a:pPr marL="342900" indent="-342900">
              <a:lnSpc>
                <a:spcPct val="150000"/>
              </a:lnSpc>
              <a:buSzPct val="100000"/>
              <a:buFont typeface="Arial"/>
              <a:buChar char="•"/>
              <a:defRPr sz="2400"/>
            </a:pPr>
            <a:r>
              <a:t>Do you practice CI or CD?</a:t>
            </a:r>
          </a:p>
          <a:p>
            <a:pPr marL="342900" indent="-342900">
              <a:lnSpc>
                <a:spcPct val="150000"/>
              </a:lnSpc>
              <a:buSzPct val="100000"/>
              <a:buFont typeface="Arial"/>
              <a:buChar char="•"/>
              <a:defRPr sz="2400"/>
            </a:pPr>
            <a:r>
              <a:t>Describe your CI/CD flow needs and processes.</a:t>
            </a:r>
          </a:p>
        </p:txBody>
      </p:sp>
      <p:grpSp>
        <p:nvGrpSpPr>
          <p:cNvPr id="4337" name="Group 4337"/>
          <p:cNvGrpSpPr/>
          <p:nvPr/>
        </p:nvGrpSpPr>
        <p:grpSpPr>
          <a:xfrm>
            <a:off x="701039" y="635986"/>
            <a:ext cx="3789682" cy="1804610"/>
            <a:chOff x="0" y="0"/>
            <a:chExt cx="3789680" cy="1804609"/>
          </a:xfrm>
        </p:grpSpPr>
        <p:grpSp>
          <p:nvGrpSpPr>
            <p:cNvPr id="4333" name="Group 4333"/>
            <p:cNvGrpSpPr/>
            <p:nvPr/>
          </p:nvGrpSpPr>
          <p:grpSpPr>
            <a:xfrm>
              <a:off x="-1" y="-1"/>
              <a:ext cx="1804611" cy="1804611"/>
              <a:chOff x="0" y="0"/>
              <a:chExt cx="1804609" cy="1804609"/>
            </a:xfrm>
          </p:grpSpPr>
          <p:sp>
            <p:nvSpPr>
              <p:cNvPr id="4331" name="Shape 4331"/>
              <p:cNvSpPr/>
              <p:nvPr/>
            </p:nvSpPr>
            <p:spPr>
              <a:xfrm rot="10800000">
                <a:off x="0" y="0"/>
                <a:ext cx="1804610" cy="1804610"/>
              </a:xfrm>
              <a:prstGeom prst="rightArrow">
                <a:avLst>
                  <a:gd name="adj1" fmla="val 50000"/>
                  <a:gd name="adj2" fmla="val 35000"/>
                </a:avLst>
              </a:prstGeom>
              <a:solidFill>
                <a:schemeClr val="accent3"/>
              </a:solidFill>
              <a:ln w="25400" cap="flat">
                <a:solidFill>
                  <a:srgbClr val="FFFFFF"/>
                </a:solidFill>
                <a:prstDash val="solid"/>
                <a:round/>
              </a:ln>
              <a:effectLst/>
            </p:spPr>
            <p:txBody>
              <a:bodyPr wrap="square" lIns="45718" tIns="45718" rIns="45718" bIns="45718" numCol="1" anchor="ctr">
                <a:noAutofit/>
              </a:bodyPr>
              <a:lstStyle/>
              <a:p>
                <a:pPr algn="ctr">
                  <a:defRPr sz="2841">
                    <a:solidFill>
                      <a:srgbClr val="FFFFFF"/>
                    </a:solidFill>
                  </a:defRPr>
                </a:pPr>
                <a:endParaRPr/>
              </a:p>
            </p:txBody>
          </p:sp>
          <p:sp>
            <p:nvSpPr>
              <p:cNvPr id="4332" name="Shape 4332"/>
              <p:cNvSpPr/>
              <p:nvPr/>
            </p:nvSpPr>
            <p:spPr>
              <a:xfrm rot="10800000">
                <a:off x="315806" y="647036"/>
                <a:ext cx="148880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841">
                    <a:solidFill>
                      <a:srgbClr val="FFFFFF"/>
                    </a:solidFill>
                  </a:defRPr>
                </a:lvl1pPr>
              </a:lstStyle>
              <a:p>
                <a:r>
                  <a:t>Reality</a:t>
                </a:r>
              </a:p>
            </p:txBody>
          </p:sp>
        </p:grpSp>
        <p:grpSp>
          <p:nvGrpSpPr>
            <p:cNvPr id="4336" name="Group 4336"/>
            <p:cNvGrpSpPr/>
            <p:nvPr/>
          </p:nvGrpSpPr>
          <p:grpSpPr>
            <a:xfrm>
              <a:off x="1985070" y="0"/>
              <a:ext cx="1804611" cy="1804610"/>
              <a:chOff x="0" y="0"/>
              <a:chExt cx="1804609" cy="1804609"/>
            </a:xfrm>
          </p:grpSpPr>
          <p:sp>
            <p:nvSpPr>
              <p:cNvPr id="4334" name="Shape 4334"/>
              <p:cNvSpPr/>
              <p:nvPr/>
            </p:nvSpPr>
            <p:spPr>
              <a:xfrm>
                <a:off x="0" y="0"/>
                <a:ext cx="1804610" cy="1804610"/>
              </a:xfrm>
              <a:prstGeom prst="rightArrow">
                <a:avLst>
                  <a:gd name="adj1" fmla="val 50000"/>
                  <a:gd name="adj2" fmla="val 35000"/>
                </a:avLst>
              </a:prstGeom>
              <a:solidFill>
                <a:schemeClr val="accent3"/>
              </a:solidFill>
              <a:ln w="25400" cap="flat">
                <a:solidFill>
                  <a:srgbClr val="FFFFFF"/>
                </a:solidFill>
                <a:prstDash val="solid"/>
                <a:round/>
              </a:ln>
              <a:effectLst/>
            </p:spPr>
            <p:txBody>
              <a:bodyPr wrap="square" lIns="45718" tIns="45718" rIns="45718" bIns="45718" numCol="1" anchor="ctr">
                <a:noAutofit/>
              </a:bodyPr>
              <a:lstStyle/>
              <a:p>
                <a:pPr algn="ctr">
                  <a:defRPr sz="2841">
                    <a:solidFill>
                      <a:srgbClr val="FFFFFF"/>
                    </a:solidFill>
                  </a:defRPr>
                </a:pPr>
                <a:endParaRPr/>
              </a:p>
            </p:txBody>
          </p:sp>
          <p:sp>
            <p:nvSpPr>
              <p:cNvPr id="4335" name="Shape 4335"/>
              <p:cNvSpPr/>
              <p:nvPr/>
            </p:nvSpPr>
            <p:spPr>
              <a:xfrm>
                <a:off x="0" y="647036"/>
                <a:ext cx="148880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841">
                    <a:solidFill>
                      <a:srgbClr val="FFFFFF"/>
                    </a:solidFill>
                  </a:defRPr>
                </a:lvl1pPr>
              </a:lstStyle>
              <a:p>
                <a:r>
                  <a:t>Check</a:t>
                </a:r>
              </a:p>
            </p:txBody>
          </p:sp>
        </p:grpSp>
      </p:gr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9" name="Shape 4339"/>
          <p:cNvSpPr>
            <a:spLocks noGrp="1"/>
          </p:cNvSpPr>
          <p:nvPr>
            <p:ph type="title"/>
          </p:nvPr>
        </p:nvSpPr>
        <p:spPr>
          <a:xfrm>
            <a:off x="2123087" y="833967"/>
            <a:ext cx="8227501" cy="836099"/>
          </a:xfrm>
          <a:prstGeom prst="rect">
            <a:avLst/>
          </a:prstGeom>
        </p:spPr>
        <p:txBody>
          <a:bodyPr/>
          <a:lstStyle/>
          <a:p>
            <a:r>
              <a:t>Build Flow plugin</a:t>
            </a:r>
          </a:p>
        </p:txBody>
      </p:sp>
      <p:sp>
        <p:nvSpPr>
          <p:cNvPr id="4340" name="Shape 4340"/>
          <p:cNvSpPr>
            <a:spLocks noGrp="1"/>
          </p:cNvSpPr>
          <p:nvPr>
            <p:ph type="body" sz="half" idx="1"/>
          </p:nvPr>
        </p:nvSpPr>
        <p:spPr>
          <a:xfrm>
            <a:off x="2123831" y="1691863"/>
            <a:ext cx="5769708" cy="4526105"/>
          </a:xfrm>
          <a:prstGeom prst="rect">
            <a:avLst/>
          </a:prstGeom>
        </p:spPr>
        <p:txBody>
          <a:bodyPr/>
          <a:lstStyle/>
          <a:p>
            <a:pPr marL="270710" indent="-270710" defTabSz="886966">
              <a:buSzPct val="100000"/>
              <a:buChar char="•"/>
              <a:defRPr sz="3400"/>
            </a:pPr>
            <a:r>
              <a:t>OSS</a:t>
            </a:r>
          </a:p>
          <a:p>
            <a:pPr marL="270710" indent="-270710" defTabSz="886966">
              <a:buSzPct val="100000"/>
              <a:buChar char="•"/>
              <a:defRPr sz="3400"/>
            </a:pPr>
            <a:r>
              <a:t>Proof of concept</a:t>
            </a:r>
          </a:p>
          <a:p>
            <a:pPr marL="270710" indent="-270710" defTabSz="886966">
              <a:buSzPct val="100000"/>
              <a:buChar char="•"/>
              <a:defRPr sz="3400"/>
            </a:pPr>
            <a:r>
              <a:t>Define CD pipeline as code</a:t>
            </a:r>
          </a:p>
          <a:p>
            <a:pPr marL="270710" indent="-270710" defTabSz="886966">
              <a:buSzPct val="100000"/>
              <a:buChar char="•"/>
              <a:defRPr sz="3400"/>
            </a:pPr>
            <a:r>
              <a:t>Largely adopted</a:t>
            </a:r>
            <a:endParaRPr i="1"/>
          </a:p>
          <a:p>
            <a:pPr marL="270710" indent="-270710" defTabSz="886966">
              <a:buSzPct val="100000"/>
              <a:buChar char="•"/>
              <a:defRPr sz="3400"/>
            </a:pPr>
            <a:r>
              <a:t>Technical limitations</a:t>
            </a:r>
          </a:p>
        </p:txBody>
      </p:sp>
      <p:pic>
        <p:nvPicPr>
          <p:cNvPr id="4341" name="image10.png"/>
          <p:cNvPicPr>
            <a:picLocks noChangeAspect="1"/>
          </p:cNvPicPr>
          <p:nvPr/>
        </p:nvPicPr>
        <p:blipFill>
          <a:blip r:embed="rId3">
            <a:extLst/>
          </a:blip>
          <a:stretch>
            <a:fillRect/>
          </a:stretch>
        </p:blipFill>
        <p:spPr>
          <a:xfrm>
            <a:off x="7939289" y="1644288"/>
            <a:ext cx="4025113" cy="299910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 name="Shape 4345"/>
          <p:cNvSpPr>
            <a:spLocks noGrp="1"/>
          </p:cNvSpPr>
          <p:nvPr>
            <p:ph type="title"/>
          </p:nvPr>
        </p:nvSpPr>
        <p:spPr>
          <a:xfrm>
            <a:off x="2123087" y="833967"/>
            <a:ext cx="8227501" cy="836099"/>
          </a:xfrm>
          <a:prstGeom prst="rect">
            <a:avLst/>
          </a:prstGeom>
        </p:spPr>
        <p:txBody>
          <a:bodyPr/>
          <a:lstStyle/>
          <a:p>
            <a:r>
              <a:t>CloudBees Pipeline Plugin</a:t>
            </a:r>
          </a:p>
        </p:txBody>
      </p:sp>
      <p:sp>
        <p:nvSpPr>
          <p:cNvPr id="4346" name="Shape 4346"/>
          <p:cNvSpPr>
            <a:spLocks noGrp="1"/>
          </p:cNvSpPr>
          <p:nvPr>
            <p:ph type="body" idx="1"/>
          </p:nvPr>
        </p:nvSpPr>
        <p:spPr>
          <a:xfrm>
            <a:off x="2123538" y="2057291"/>
            <a:ext cx="8226599" cy="4526104"/>
          </a:xfrm>
          <a:prstGeom prst="rect">
            <a:avLst/>
          </a:prstGeom>
        </p:spPr>
        <p:txBody>
          <a:bodyPr/>
          <a:lstStyle/>
          <a:p>
            <a:pPr marL="280736" indent="-280736">
              <a:buSzPct val="100000"/>
              <a:buChar char="•"/>
              <a:defRPr sz="3700"/>
            </a:pPr>
            <a:r>
              <a:t>Inspired by build-flow</a:t>
            </a:r>
          </a:p>
          <a:p>
            <a:pPr marL="280736" indent="-280736">
              <a:buSzPct val="100000"/>
              <a:buChar char="•"/>
              <a:defRPr sz="3700"/>
            </a:pPr>
            <a:r>
              <a:t>Groovy DSL to orchestrate build steps</a:t>
            </a:r>
          </a:p>
          <a:p>
            <a:pPr marL="280736" indent="-280736">
              <a:buSzPct val="100000"/>
              <a:buChar char="•"/>
              <a:defRPr sz="3700"/>
            </a:pPr>
            <a:r>
              <a:t>Extensible DSL syntax</a:t>
            </a:r>
          </a:p>
          <a:p>
            <a:pPr marL="280736" indent="-280736">
              <a:buSzPct val="100000"/>
              <a:buChar char="•"/>
              <a:defRPr sz="3700"/>
            </a:pPr>
            <a:r>
              <a:t>Supports checkpoint</a:t>
            </a:r>
            <a:endParaRPr b="1">
              <a:solidFill>
                <a:srgbClr val="006098"/>
              </a:solidFill>
            </a:endParaRPr>
          </a:p>
          <a:p>
            <a:pPr marL="280736" indent="-280736">
              <a:buSzPct val="100000"/>
              <a:buChar char="•"/>
              <a:defRPr sz="3700"/>
            </a:pPr>
            <a:r>
              <a:t>Advanced visualisation</a:t>
            </a:r>
            <a:endParaRPr b="1">
              <a:solidFill>
                <a:srgbClr val="006098"/>
              </a:solidFill>
            </a:endParaRPr>
          </a:p>
          <a:p>
            <a:pPr marL="280736" indent="-280736">
              <a:buSzPct val="100000"/>
              <a:buChar char="•"/>
              <a:defRPr sz="3700"/>
            </a:pPr>
            <a:r>
              <a:t>SCM friendly</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0" name="Shape 4350"/>
          <p:cNvSpPr>
            <a:spLocks noGrp="1"/>
          </p:cNvSpPr>
          <p:nvPr>
            <p:ph type="title"/>
          </p:nvPr>
        </p:nvSpPr>
        <p:spPr>
          <a:xfrm>
            <a:off x="2123087" y="833967"/>
            <a:ext cx="8227501" cy="836099"/>
          </a:xfrm>
          <a:prstGeom prst="rect">
            <a:avLst/>
          </a:prstGeom>
        </p:spPr>
        <p:txBody>
          <a:bodyPr/>
          <a:lstStyle/>
          <a:p>
            <a:r>
              <a:t>Pipeline defined through Groovy DSL?</a:t>
            </a:r>
          </a:p>
        </p:txBody>
      </p:sp>
      <p:sp>
        <p:nvSpPr>
          <p:cNvPr id="4351" name="Shape 4351"/>
          <p:cNvSpPr>
            <a:spLocks noGrp="1"/>
          </p:cNvSpPr>
          <p:nvPr>
            <p:ph type="body" idx="1"/>
          </p:nvPr>
        </p:nvSpPr>
        <p:spPr>
          <a:xfrm>
            <a:off x="2123831" y="1691863"/>
            <a:ext cx="8226598" cy="4526105"/>
          </a:xfrm>
          <a:prstGeom prst="rect">
            <a:avLst/>
          </a:prstGeom>
        </p:spPr>
        <p:txBody>
          <a:bodyPr/>
          <a:lstStyle/>
          <a:p>
            <a:pPr marL="457200" indent="-406400">
              <a:buClr>
                <a:srgbClr val="54585B"/>
              </a:buClr>
              <a:buSzPct val="100000"/>
              <a:buFont typeface="Arial"/>
              <a:buChar char="●"/>
            </a:pPr>
            <a:r>
              <a:t>Groovy is widely used in Jenkins ecosystem. You can leverage on Groovy experience</a:t>
            </a:r>
          </a:p>
          <a:p>
            <a:pPr marL="548638" indent="-731518"/>
            <a:endParaRPr/>
          </a:p>
          <a:p>
            <a:pPr marL="457200" indent="-406400">
              <a:buClr>
                <a:srgbClr val="54585B"/>
              </a:buClr>
              <a:buSzPct val="100000"/>
              <a:buFont typeface="Arial"/>
              <a:buChar char="●"/>
            </a:pPr>
            <a:r>
              <a:t>If you don’t like/care about Groovy, just consider the DSL as a dedicated simple syntax</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55" name="image13.png"/>
          <p:cNvPicPr>
            <a:picLocks noChangeAspect="1"/>
          </p:cNvPicPr>
          <p:nvPr/>
        </p:nvPicPr>
        <p:blipFill>
          <a:blip r:embed="rId2">
            <a:extLst/>
          </a:blip>
          <a:stretch>
            <a:fillRect/>
          </a:stretch>
        </p:blipFill>
        <p:spPr>
          <a:xfrm>
            <a:off x="4064015" y="1600218"/>
            <a:ext cx="4063971" cy="5079964"/>
          </a:xfrm>
          <a:prstGeom prst="rect">
            <a:avLst/>
          </a:prstGeom>
          <a:ln w="12700">
            <a:miter lim="400000"/>
          </a:ln>
        </p:spPr>
      </p:pic>
      <p:sp>
        <p:nvSpPr>
          <p:cNvPr id="4356" name="Shape 4356"/>
          <p:cNvSpPr>
            <a:spLocks noGrp="1"/>
          </p:cNvSpPr>
          <p:nvPr>
            <p:ph type="title"/>
          </p:nvPr>
        </p:nvSpPr>
        <p:spPr>
          <a:xfrm>
            <a:off x="798781" y="833967"/>
            <a:ext cx="10970004" cy="836099"/>
          </a:xfrm>
          <a:prstGeom prst="rect">
            <a:avLst/>
          </a:prstGeom>
          <a:solidFill>
            <a:srgbClr val="DEEBF7"/>
          </a:solidFill>
        </p:spPr>
        <p:txBody>
          <a:bodyPr/>
          <a:lstStyle>
            <a:lvl1pPr algn="ctr"/>
          </a:lstStyle>
          <a:p>
            <a:r>
              <a:t>MID - BREAK</a:t>
            </a:r>
          </a:p>
        </p:txBody>
      </p:sp>
      <p:sp>
        <p:nvSpPr>
          <p:cNvPr id="4357" name="Shape 4357"/>
          <p:cNvSpPr>
            <a:spLocks noGrp="1"/>
          </p:cNvSpPr>
          <p:nvPr>
            <p:ph type="body" sz="half" idx="1"/>
          </p:nvPr>
        </p:nvSpPr>
        <p:spPr>
          <a:xfrm>
            <a:off x="799984" y="2875278"/>
            <a:ext cx="10968801" cy="2123442"/>
          </a:xfrm>
          <a:prstGeom prst="rect">
            <a:avLst/>
          </a:prstGeom>
        </p:spPr>
        <p:txBody>
          <a:bodyPr/>
          <a:lstStyle/>
          <a:p>
            <a:pPr marL="170077" indent="-170077" algn="ctr" defTabSz="850391">
              <a:lnSpc>
                <a:spcPct val="90000"/>
              </a:lnSpc>
              <a:defRPr sz="2604"/>
            </a:pPr>
            <a:r>
              <a:t>10 minutes for learner re-integration. </a:t>
            </a:r>
          </a:p>
          <a:p>
            <a:pPr marL="170077" indent="-170077" algn="ctr" defTabSz="850391">
              <a:lnSpc>
                <a:spcPct val="90000"/>
              </a:lnSpc>
              <a:defRPr sz="2604"/>
            </a:pPr>
            <a:endParaRPr/>
          </a:p>
          <a:p>
            <a:pPr marL="170077" indent="-170077" algn="ctr" defTabSz="850391">
              <a:lnSpc>
                <a:spcPct val="90000"/>
              </a:lnSpc>
              <a:defRPr sz="2604"/>
            </a:pPr>
            <a:r>
              <a:t>Instructor will return early for comments or questions.</a:t>
            </a:r>
          </a:p>
          <a:p>
            <a:pPr marL="170077" indent="-170077" algn="ctr" defTabSz="850391">
              <a:lnSpc>
                <a:spcPct val="90000"/>
              </a:lnSpc>
              <a:defRPr sz="2604"/>
            </a:pPr>
            <a:endParaRPr/>
          </a:p>
          <a:p>
            <a:pPr marL="170077" indent="-170077" algn="ctr" defTabSz="850391">
              <a:lnSpc>
                <a:spcPct val="90000"/>
              </a:lnSpc>
              <a:defRPr sz="2604"/>
            </a:pPr>
            <a:r>
              <a:t>Re-commence at ______ (time).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9" name="Shape 4359"/>
          <p:cNvSpPr>
            <a:spLocks noGrp="1"/>
          </p:cNvSpPr>
          <p:nvPr>
            <p:ph type="title"/>
          </p:nvPr>
        </p:nvSpPr>
        <p:spPr>
          <a:xfrm>
            <a:off x="2221417" y="449877"/>
            <a:ext cx="8227502" cy="836099"/>
          </a:xfrm>
          <a:prstGeom prst="rect">
            <a:avLst/>
          </a:prstGeom>
        </p:spPr>
        <p:txBody>
          <a:bodyPr/>
          <a:lstStyle/>
          <a:p>
            <a:r>
              <a:t>Pipeline 101 - Creating a simple pipeline</a:t>
            </a:r>
          </a:p>
        </p:txBody>
      </p:sp>
      <p:sp>
        <p:nvSpPr>
          <p:cNvPr id="4360" name="Shape 4360"/>
          <p:cNvSpPr>
            <a:spLocks noGrp="1"/>
          </p:cNvSpPr>
          <p:nvPr>
            <p:ph type="body" idx="1"/>
          </p:nvPr>
        </p:nvSpPr>
        <p:spPr>
          <a:xfrm>
            <a:off x="2222161" y="1307774"/>
            <a:ext cx="8226599" cy="4526105"/>
          </a:xfrm>
          <a:prstGeom prst="rect">
            <a:avLst/>
          </a:prstGeom>
        </p:spPr>
        <p:txBody>
          <a:bodyPr/>
          <a:lstStyle/>
          <a:p>
            <a:r>
              <a:rPr dirty="0"/>
              <a:t>Open </a:t>
            </a:r>
            <a:r>
              <a:rPr u="sng" dirty="0">
                <a:solidFill>
                  <a:srgbClr val="0000FF"/>
                </a:solidFill>
                <a:uFill>
                  <a:solidFill>
                    <a:srgbClr val="0000FF"/>
                  </a:solidFill>
                </a:uFill>
                <a:hlinkClick r:id="rId3"/>
              </a:rPr>
              <a:t>http</a:t>
            </a:r>
            <a:r>
              <a:rPr u="sng" dirty="0" smtClean="0">
                <a:solidFill>
                  <a:srgbClr val="0000FF"/>
                </a:solidFill>
                <a:uFill>
                  <a:solidFill>
                    <a:srgbClr val="0000FF"/>
                  </a:solidFill>
                </a:uFill>
                <a:hlinkClick r:id="rId3"/>
              </a:rPr>
              <a:t>://</a:t>
            </a:r>
            <a:r>
              <a:rPr lang="es-ES" u="sng" smtClean="0">
                <a:solidFill>
                  <a:srgbClr val="0000FF"/>
                </a:solidFill>
                <a:uFill>
                  <a:solidFill>
                    <a:srgbClr val="0000FF"/>
                  </a:solidFill>
                </a:uFill>
                <a:hlinkClick r:id="rId3"/>
              </a:rPr>
              <a:t>[IP]</a:t>
            </a:r>
            <a:r>
              <a:rPr u="sng" smtClean="0">
                <a:solidFill>
                  <a:srgbClr val="0000FF"/>
                </a:solidFill>
                <a:uFill>
                  <a:solidFill>
                    <a:srgbClr val="0000FF"/>
                  </a:solidFill>
                </a:uFill>
                <a:hlinkClick r:id="rId3"/>
              </a:rPr>
              <a:t>:8080</a:t>
            </a:r>
            <a:r>
              <a:rPr u="sng" dirty="0">
                <a:solidFill>
                  <a:srgbClr val="0000FF"/>
                </a:solidFill>
                <a:uFill>
                  <a:solidFill>
                    <a:srgbClr val="0000FF"/>
                  </a:solidFill>
                </a:uFill>
                <a:hlinkClick r:id="rId3"/>
              </a:rPr>
              <a:t>/</a:t>
            </a:r>
          </a:p>
        </p:txBody>
      </p:sp>
      <p:pic>
        <p:nvPicPr>
          <p:cNvPr id="4361" name="creating-workflow.png">
            <a:hlinkClick r:id="rId4"/>
          </p:cNvPr>
          <p:cNvPicPr>
            <a:picLocks noChangeAspect="1"/>
          </p:cNvPicPr>
          <p:nvPr/>
        </p:nvPicPr>
        <p:blipFill>
          <a:blip r:embed="rId5">
            <a:extLst/>
          </a:blip>
          <a:stretch>
            <a:fillRect/>
          </a:stretch>
        </p:blipFill>
        <p:spPr>
          <a:xfrm>
            <a:off x="1464441" y="1883790"/>
            <a:ext cx="9263284" cy="497901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5" name="Shape 4365"/>
          <p:cNvSpPr>
            <a:spLocks noGrp="1"/>
          </p:cNvSpPr>
          <p:nvPr>
            <p:ph type="title"/>
          </p:nvPr>
        </p:nvSpPr>
        <p:spPr>
          <a:xfrm>
            <a:off x="2123087" y="833967"/>
            <a:ext cx="8227501" cy="836099"/>
          </a:xfrm>
          <a:prstGeom prst="rect">
            <a:avLst/>
          </a:prstGeom>
        </p:spPr>
        <p:txBody>
          <a:bodyPr/>
          <a:lstStyle/>
          <a:p>
            <a:r>
              <a:t>Pipeline 101 - Snippet generator</a:t>
            </a:r>
          </a:p>
        </p:txBody>
      </p:sp>
      <p:pic>
        <p:nvPicPr>
          <p:cNvPr id="4366" name="workflow-snippet-generator.png">
            <a:hlinkClick r:id="rId3"/>
          </p:cNvPr>
          <p:cNvPicPr>
            <a:picLocks noChangeAspect="1"/>
          </p:cNvPicPr>
          <p:nvPr/>
        </p:nvPicPr>
        <p:blipFill>
          <a:blip r:embed="rId4">
            <a:extLst/>
          </a:blip>
          <a:stretch>
            <a:fillRect/>
          </a:stretch>
        </p:blipFill>
        <p:spPr>
          <a:xfrm>
            <a:off x="1983433" y="1909010"/>
            <a:ext cx="9318881" cy="477592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9" name="Shape 4269"/>
          <p:cNvSpPr>
            <a:spLocks noGrp="1"/>
          </p:cNvSpPr>
          <p:nvPr>
            <p:ph type="title"/>
          </p:nvPr>
        </p:nvSpPr>
        <p:spPr>
          <a:xfrm>
            <a:off x="926432" y="3789946"/>
            <a:ext cx="10464801" cy="1351262"/>
          </a:xfrm>
          <a:prstGeom prst="rect">
            <a:avLst/>
          </a:prstGeom>
        </p:spPr>
        <p:txBody>
          <a:bodyPr/>
          <a:lstStyle/>
          <a:p>
            <a:pPr algn="ctr">
              <a:defRPr sz="3200"/>
            </a:pPr>
            <a:r>
              <a:t>CloudBees Jenkins Platform</a:t>
            </a:r>
            <a:br/>
            <a:r>
              <a:rPr sz="4000"/>
              <a:t>Pipeline with Docker</a:t>
            </a:r>
          </a:p>
        </p:txBody>
      </p:sp>
      <p:sp>
        <p:nvSpPr>
          <p:cNvPr id="4270" name="Shape 4270"/>
          <p:cNvSpPr/>
          <p:nvPr/>
        </p:nvSpPr>
        <p:spPr>
          <a:xfrm>
            <a:off x="926431" y="2009063"/>
            <a:ext cx="10464801" cy="1082766"/>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spAutoFit/>
          </a:bodyPr>
          <a:lstStyle>
            <a:lvl1pPr algn="ctr">
              <a:defRPr sz="6000" b="1">
                <a:solidFill>
                  <a:srgbClr val="FFFFFF"/>
                </a:solidFill>
                <a:latin typeface="PT Sans"/>
                <a:ea typeface="PT Sans"/>
                <a:cs typeface="PT Sans"/>
                <a:sym typeface="PT Sans"/>
              </a:defRPr>
            </a:lvl1pPr>
          </a:lstStyle>
          <a:p>
            <a:r>
              <a:t>Welcome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0" name="Shape 4370"/>
          <p:cNvSpPr>
            <a:spLocks noGrp="1"/>
          </p:cNvSpPr>
          <p:nvPr>
            <p:ph type="title"/>
          </p:nvPr>
        </p:nvSpPr>
        <p:spPr>
          <a:xfrm>
            <a:off x="2419138" y="2667000"/>
            <a:ext cx="6325205" cy="1358701"/>
          </a:xfrm>
          <a:prstGeom prst="rect">
            <a:avLst/>
          </a:prstGeom>
        </p:spPr>
        <p:txBody>
          <a:bodyPr/>
          <a:lstStyle/>
          <a:p>
            <a:r>
              <a:t>Pipeline Structure and Syntax</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 name="Shape 4372"/>
          <p:cNvSpPr>
            <a:spLocks noGrp="1"/>
          </p:cNvSpPr>
          <p:nvPr>
            <p:ph type="title"/>
          </p:nvPr>
        </p:nvSpPr>
        <p:spPr>
          <a:xfrm>
            <a:off x="2123087" y="833967"/>
            <a:ext cx="8227501" cy="836099"/>
          </a:xfrm>
          <a:prstGeom prst="rect">
            <a:avLst/>
          </a:prstGeom>
        </p:spPr>
        <p:txBody>
          <a:bodyPr/>
          <a:lstStyle/>
          <a:p>
            <a:r>
              <a:t>Pipeline 101 - basic DSL syntax</a:t>
            </a:r>
          </a:p>
        </p:txBody>
      </p:sp>
      <p:sp>
        <p:nvSpPr>
          <p:cNvPr id="4373" name="Shape 4373"/>
          <p:cNvSpPr>
            <a:spLocks noGrp="1"/>
          </p:cNvSpPr>
          <p:nvPr>
            <p:ph type="body" idx="1"/>
          </p:nvPr>
        </p:nvSpPr>
        <p:spPr>
          <a:xfrm>
            <a:off x="2123831" y="1691863"/>
            <a:ext cx="8226598" cy="4526105"/>
          </a:xfrm>
          <a:prstGeom prst="rect">
            <a:avLst/>
          </a:prstGeom>
        </p:spPr>
        <p:txBody>
          <a:bodyPr/>
          <a:lstStyle/>
          <a:p>
            <a:r>
              <a:t>DSL is used to define when/how to run build steps</a:t>
            </a:r>
          </a:p>
          <a:p>
            <a:endParaRPr/>
          </a:p>
          <a:p>
            <a:r>
              <a:t>those (most of them) will run on a </a:t>
            </a:r>
            <a:r>
              <a:rPr i="1"/>
              <a:t>node</a:t>
            </a:r>
            <a:r>
              <a:t>, i.e. a build executor</a:t>
            </a:r>
          </a:p>
          <a:p>
            <a:endParaRPr/>
          </a:p>
          <a:p>
            <a:pPr marL="548638" indent="-731518">
              <a:lnSpc>
                <a:spcPct val="115000"/>
              </a:lnSpc>
              <a:defRPr sz="3000">
                <a:solidFill>
                  <a:srgbClr val="333333"/>
                </a:solidFill>
                <a:latin typeface="Arial"/>
                <a:ea typeface="Arial"/>
                <a:cs typeface="Arial"/>
                <a:sym typeface="Arial"/>
              </a:defRPr>
            </a:pPr>
            <a:r>
              <a:t>node('slave') {</a:t>
            </a:r>
            <a:br/>
            <a:r>
              <a:t>    sh 'echo hello world'</a:t>
            </a:r>
            <a:br/>
            <a:r>
              <a:t>}</a:t>
            </a:r>
          </a:p>
        </p:txBody>
      </p:sp>
      <p:grpSp>
        <p:nvGrpSpPr>
          <p:cNvPr id="4376" name="Group 4376"/>
          <p:cNvGrpSpPr/>
          <p:nvPr/>
        </p:nvGrpSpPr>
        <p:grpSpPr>
          <a:xfrm>
            <a:off x="2824248" y="4745916"/>
            <a:ext cx="3814692" cy="2104730"/>
            <a:chOff x="0" y="0"/>
            <a:chExt cx="3814691" cy="2104729"/>
          </a:xfrm>
        </p:grpSpPr>
        <p:sp>
          <p:nvSpPr>
            <p:cNvPr id="4374" name="Shape 4374"/>
            <p:cNvSpPr/>
            <p:nvPr/>
          </p:nvSpPr>
          <p:spPr>
            <a:xfrm rot="1339136">
              <a:off x="-12287" y="702477"/>
              <a:ext cx="3836088" cy="692044"/>
            </a:xfrm>
            <a:prstGeom prst="leftArrow">
              <a:avLst>
                <a:gd name="adj1" fmla="val 50000"/>
                <a:gd name="adj2" fmla="val 50000"/>
              </a:avLst>
            </a:prstGeom>
            <a:solidFill>
              <a:srgbClr val="EEECE1"/>
            </a:solidFill>
            <a:ln w="19050" cap="flat">
              <a:solidFill>
                <a:srgbClr val="006098"/>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75" name="Shape 4375"/>
            <p:cNvSpPr/>
            <p:nvPr/>
          </p:nvSpPr>
          <p:spPr>
            <a:xfrm rot="1339136">
              <a:off x="154244" y="726962"/>
              <a:ext cx="3663077" cy="7087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22" tIns="91422" rIns="91422" bIns="91422" numCol="1" anchor="ctr">
              <a:spAutoFit/>
            </a:bodyPr>
            <a:lstStyle>
              <a:lvl1pPr algn="ctr">
                <a:defRPr>
                  <a:solidFill>
                    <a:srgbClr val="54585B"/>
                  </a:solidFill>
                  <a:latin typeface="Arial"/>
                  <a:ea typeface="Arial"/>
                  <a:cs typeface="Arial"/>
                  <a:sym typeface="Arial"/>
                </a:defRPr>
              </a:lvl1pPr>
            </a:lstStyle>
            <a:p>
              <a:r>
                <a:t>DSL keyword to run a shell script build step</a:t>
              </a:r>
            </a:p>
          </p:txBody>
        </p:sp>
      </p:gr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0" name="Shape 4380"/>
          <p:cNvSpPr>
            <a:spLocks noGrp="1"/>
          </p:cNvSpPr>
          <p:nvPr>
            <p:ph type="title"/>
          </p:nvPr>
        </p:nvSpPr>
        <p:spPr>
          <a:xfrm>
            <a:off x="2123087" y="833967"/>
            <a:ext cx="8227501" cy="836099"/>
          </a:xfrm>
          <a:prstGeom prst="rect">
            <a:avLst/>
          </a:prstGeom>
        </p:spPr>
        <p:txBody>
          <a:bodyPr/>
          <a:lstStyle/>
          <a:p>
            <a:r>
              <a:t>Pipeline Snippet Generator</a:t>
            </a:r>
          </a:p>
        </p:txBody>
      </p:sp>
      <p:sp>
        <p:nvSpPr>
          <p:cNvPr id="4381" name="Shape 4381"/>
          <p:cNvSpPr>
            <a:spLocks noGrp="1"/>
          </p:cNvSpPr>
          <p:nvPr>
            <p:ph type="body" idx="1"/>
          </p:nvPr>
        </p:nvSpPr>
        <p:spPr>
          <a:xfrm>
            <a:off x="2123831" y="1691863"/>
            <a:ext cx="8226598" cy="4526105"/>
          </a:xfrm>
          <a:prstGeom prst="rect">
            <a:avLst/>
          </a:prstGeom>
        </p:spPr>
        <p:txBody>
          <a:bodyPr/>
          <a:lstStyle>
            <a:lvl1pPr marL="457200" indent="-406400">
              <a:buClr>
                <a:srgbClr val="54585B"/>
              </a:buClr>
              <a:buSzPct val="100000"/>
              <a:buFont typeface="Arial"/>
              <a:buChar char="●"/>
            </a:lvl1pPr>
          </a:lstStyle>
          <a:p>
            <a:r>
              <a:t>No need to learn DSL syntax !</a:t>
            </a:r>
          </a:p>
        </p:txBody>
      </p:sp>
      <p:pic>
        <p:nvPicPr>
          <p:cNvPr id="4382" name="image14.png"/>
          <p:cNvPicPr>
            <a:picLocks noChangeAspect="1"/>
          </p:cNvPicPr>
          <p:nvPr/>
        </p:nvPicPr>
        <p:blipFill>
          <a:blip r:embed="rId3">
            <a:extLst/>
          </a:blip>
          <a:stretch>
            <a:fillRect/>
          </a:stretch>
        </p:blipFill>
        <p:spPr>
          <a:xfrm>
            <a:off x="2997836" y="2950410"/>
            <a:ext cx="6696078" cy="307657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6" name="Shape 4386"/>
          <p:cNvSpPr>
            <a:spLocks noGrp="1"/>
          </p:cNvSpPr>
          <p:nvPr>
            <p:ph type="title"/>
          </p:nvPr>
        </p:nvSpPr>
        <p:spPr>
          <a:xfrm>
            <a:off x="2123087" y="833967"/>
            <a:ext cx="8227501" cy="836099"/>
          </a:xfrm>
          <a:prstGeom prst="rect">
            <a:avLst/>
          </a:prstGeom>
        </p:spPr>
        <p:txBody>
          <a:bodyPr/>
          <a:lstStyle/>
          <a:p>
            <a:r>
              <a:t>Pipeline 101 - build steps</a:t>
            </a:r>
          </a:p>
        </p:txBody>
      </p:sp>
      <p:sp>
        <p:nvSpPr>
          <p:cNvPr id="4387" name="Shape 4387"/>
          <p:cNvSpPr>
            <a:spLocks noGrp="1"/>
          </p:cNvSpPr>
          <p:nvPr>
            <p:ph type="body" idx="1"/>
          </p:nvPr>
        </p:nvSpPr>
        <p:spPr>
          <a:xfrm>
            <a:off x="2123831" y="1691863"/>
            <a:ext cx="8226598" cy="4526105"/>
          </a:xfrm>
          <a:prstGeom prst="rect">
            <a:avLst/>
          </a:prstGeom>
        </p:spPr>
        <p:txBody>
          <a:bodyPr/>
          <a:lstStyle/>
          <a:p>
            <a:r>
              <a:t>Some have native DSL support</a:t>
            </a:r>
          </a:p>
        </p:txBody>
      </p:sp>
      <p:pic>
        <p:nvPicPr>
          <p:cNvPr id="4388" name="image15.png"/>
          <p:cNvPicPr>
            <a:picLocks noChangeAspect="1"/>
          </p:cNvPicPr>
          <p:nvPr/>
        </p:nvPicPr>
        <p:blipFill>
          <a:blip r:embed="rId3">
            <a:extLst/>
          </a:blip>
          <a:stretch>
            <a:fillRect/>
          </a:stretch>
        </p:blipFill>
        <p:spPr>
          <a:xfrm>
            <a:off x="2917350" y="2756935"/>
            <a:ext cx="6638926" cy="36671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 name="Shape 4392"/>
          <p:cNvSpPr>
            <a:spLocks noGrp="1"/>
          </p:cNvSpPr>
          <p:nvPr>
            <p:ph type="title"/>
          </p:nvPr>
        </p:nvSpPr>
        <p:spPr>
          <a:xfrm>
            <a:off x="2123087" y="833967"/>
            <a:ext cx="8227501" cy="836099"/>
          </a:xfrm>
          <a:prstGeom prst="rect">
            <a:avLst/>
          </a:prstGeom>
        </p:spPr>
        <p:txBody>
          <a:bodyPr/>
          <a:lstStyle/>
          <a:p>
            <a:r>
              <a:t>Pipeline 101 - build steps</a:t>
            </a:r>
          </a:p>
        </p:txBody>
      </p:sp>
      <p:sp>
        <p:nvSpPr>
          <p:cNvPr id="4393" name="Shape 4393"/>
          <p:cNvSpPr>
            <a:spLocks noGrp="1"/>
          </p:cNvSpPr>
          <p:nvPr>
            <p:ph type="body" idx="1"/>
          </p:nvPr>
        </p:nvSpPr>
        <p:spPr>
          <a:xfrm>
            <a:off x="2123831" y="1691863"/>
            <a:ext cx="8226598" cy="4526105"/>
          </a:xfrm>
          <a:prstGeom prst="rect">
            <a:avLst/>
          </a:prstGeom>
        </p:spPr>
        <p:txBody>
          <a:bodyPr/>
          <a:lstStyle/>
          <a:p>
            <a:r>
              <a:t>Some don’t (yet) have native DSL support and require some hack-ish invocation syntax - but still work</a:t>
            </a:r>
          </a:p>
        </p:txBody>
      </p:sp>
      <p:pic>
        <p:nvPicPr>
          <p:cNvPr id="4394" name="image16.png"/>
          <p:cNvPicPr>
            <a:picLocks noChangeAspect="1"/>
          </p:cNvPicPr>
          <p:nvPr/>
        </p:nvPicPr>
        <p:blipFill>
          <a:blip r:embed="rId2">
            <a:extLst/>
          </a:blip>
          <a:stretch>
            <a:fillRect/>
          </a:stretch>
        </p:blipFill>
        <p:spPr>
          <a:xfrm>
            <a:off x="3350674" y="2732325"/>
            <a:ext cx="6610351" cy="377190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6" name="Shape 4396"/>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Review</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8" name="Shape 4398"/>
          <p:cNvSpPr>
            <a:spLocks noGrp="1"/>
          </p:cNvSpPr>
          <p:nvPr>
            <p:ph type="title"/>
          </p:nvPr>
        </p:nvSpPr>
        <p:spPr>
          <a:xfrm>
            <a:off x="798781" y="833967"/>
            <a:ext cx="10970004" cy="836099"/>
          </a:xfrm>
          <a:prstGeom prst="rect">
            <a:avLst/>
          </a:prstGeom>
        </p:spPr>
        <p:txBody>
          <a:bodyPr/>
          <a:lstStyle>
            <a:lvl1pPr algn="ctr"/>
          </a:lstStyle>
          <a:p>
            <a:r>
              <a:t>Day 1 Review</a:t>
            </a:r>
          </a:p>
        </p:txBody>
      </p:sp>
      <p:sp>
        <p:nvSpPr>
          <p:cNvPr id="4399" name="Shape 4399"/>
          <p:cNvSpPr/>
          <p:nvPr/>
        </p:nvSpPr>
        <p:spPr>
          <a:xfrm>
            <a:off x="1644351" y="2200065"/>
            <a:ext cx="6893856" cy="3901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4300"/>
            </a:pPr>
            <a:r>
              <a:t>CD pipeline</a:t>
            </a:r>
          </a:p>
          <a:p>
            <a:pPr marL="180473" indent="-180473">
              <a:buSzPct val="100000"/>
              <a:buChar char="•"/>
              <a:defRPr sz="4300"/>
            </a:pPr>
            <a:r>
              <a:t>Older solutions</a:t>
            </a:r>
          </a:p>
          <a:p>
            <a:pPr marL="180473" indent="-180473">
              <a:buSzPct val="100000"/>
              <a:buChar char="•"/>
              <a:defRPr sz="4300"/>
            </a:pPr>
            <a:r>
              <a:t>Build Flow plugin</a:t>
            </a:r>
          </a:p>
          <a:p>
            <a:pPr marL="180473" indent="-180473">
              <a:buSzPct val="100000"/>
              <a:buChar char="•"/>
              <a:defRPr sz="4300"/>
            </a:pPr>
            <a:r>
              <a:t>CloudBees Pipeline Plugin</a:t>
            </a:r>
          </a:p>
          <a:p>
            <a:pPr marL="180473" indent="-180473">
              <a:buSzPct val="100000"/>
              <a:buChar char="•"/>
              <a:defRPr sz="4300"/>
            </a:pPr>
            <a:r>
              <a:t>Create Pipeline jobs</a:t>
            </a:r>
          </a:p>
          <a:p>
            <a:pPr marL="180473" indent="-180473">
              <a:buSzPct val="100000"/>
              <a:buChar char="•"/>
              <a:defRPr sz="4300"/>
            </a:pPr>
            <a:r>
              <a:t>Use the Snippet Generator</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 name="Shape 4403"/>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Exercise</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 name="Shape 4405"/>
          <p:cNvSpPr>
            <a:spLocks noGrp="1"/>
          </p:cNvSpPr>
          <p:nvPr>
            <p:ph type="title"/>
          </p:nvPr>
        </p:nvSpPr>
        <p:spPr>
          <a:xfrm>
            <a:off x="2123087" y="833967"/>
            <a:ext cx="8227501" cy="836099"/>
          </a:xfrm>
          <a:prstGeom prst="rect">
            <a:avLst/>
          </a:prstGeom>
        </p:spPr>
        <p:txBody>
          <a:bodyPr/>
          <a:lstStyle/>
          <a:p>
            <a:r>
              <a:t>Day 1 – Exercise </a:t>
            </a:r>
          </a:p>
        </p:txBody>
      </p:sp>
      <p:sp>
        <p:nvSpPr>
          <p:cNvPr id="4406" name="Shape 4406"/>
          <p:cNvSpPr/>
          <p:nvPr/>
        </p:nvSpPr>
        <p:spPr>
          <a:xfrm>
            <a:off x="1458084" y="2361997"/>
            <a:ext cx="9754168" cy="2479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4100"/>
            </a:pPr>
            <a:r>
              <a:t>Create a new Pipeline job</a:t>
            </a:r>
          </a:p>
          <a:p>
            <a:pPr marL="180473" indent="-180473">
              <a:buSzPct val="100000"/>
              <a:buChar char="•"/>
              <a:defRPr sz="4100"/>
            </a:pPr>
            <a:r>
              <a:t>Explore the Pipeline syntax</a:t>
            </a:r>
          </a:p>
          <a:p>
            <a:pPr marL="180473" indent="-180473">
              <a:buSzPct val="100000"/>
              <a:buChar char="•"/>
              <a:defRPr sz="4100"/>
            </a:pPr>
            <a:r>
              <a:t>Implement a simple pipeline</a:t>
            </a:r>
          </a:p>
          <a:p>
            <a:pPr marL="180473" indent="-180473">
              <a:buSzPct val="100000"/>
              <a:buChar char="•"/>
              <a:defRPr sz="4100"/>
            </a:pPr>
            <a:r>
              <a:t>Send results to </a:t>
            </a:r>
            <a:r>
              <a:rPr u="sng">
                <a:solidFill>
                  <a:srgbClr val="0000FF"/>
                </a:solidFill>
                <a:uFill>
                  <a:solidFill>
                    <a:srgbClr val="0000FF"/>
                  </a:solidFill>
                </a:uFill>
                <a:hlinkClick r:id="rId3"/>
              </a:rPr>
              <a:t>vfarcic@cloudbees.com</a:t>
            </a:r>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0" name="Shape 4410"/>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411" name="Shape 4411"/>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t>$ vagrant halt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2" name="Shape 4272"/>
          <p:cNvSpPr>
            <a:spLocks noGrp="1"/>
          </p:cNvSpPr>
          <p:nvPr>
            <p:ph type="title"/>
          </p:nvPr>
        </p:nvSpPr>
        <p:spPr>
          <a:xfrm>
            <a:off x="1879199" y="538561"/>
            <a:ext cx="8433601" cy="989396"/>
          </a:xfrm>
          <a:prstGeom prst="rect">
            <a:avLst/>
          </a:prstGeom>
        </p:spPr>
        <p:txBody>
          <a:bodyPr/>
          <a:lstStyle>
            <a:lvl1pPr algn="ctr">
              <a:defRPr sz="5400" b="1"/>
            </a:lvl1pPr>
          </a:lstStyle>
          <a:p>
            <a:r>
              <a:t>Course   Agenda</a:t>
            </a:r>
          </a:p>
        </p:txBody>
      </p:sp>
      <p:graphicFrame>
        <p:nvGraphicFramePr>
          <p:cNvPr id="4273" name="Table 4273"/>
          <p:cNvGraphicFramePr/>
          <p:nvPr/>
        </p:nvGraphicFramePr>
        <p:xfrm>
          <a:off x="2184799" y="1527955"/>
          <a:ext cx="8128000" cy="5249046"/>
        </p:xfrm>
        <a:graphic>
          <a:graphicData uri="http://schemas.openxmlformats.org/drawingml/2006/table">
            <a:tbl>
              <a:tblPr>
                <a:tableStyleId>{4C3C2611-4C71-4FC5-86AE-919BDF0F9419}</a:tableStyleId>
              </a:tblPr>
              <a:tblGrid>
                <a:gridCol w="4064000"/>
                <a:gridCol w="4064000"/>
              </a:tblGrid>
              <a:tr h="794642">
                <a:tc>
                  <a:txBody>
                    <a:bodyPr/>
                    <a:lstStyle/>
                    <a:p>
                      <a:pPr algn="l">
                        <a:defRPr sz="1800"/>
                      </a:pPr>
                      <a:r>
                        <a:rPr sz="2800" b="1">
                          <a:solidFill>
                            <a:srgbClr val="26788D"/>
                          </a:solidFill>
                        </a:rPr>
                        <a:t>Day 1</a:t>
                      </a:r>
                    </a:p>
                  </a:txBody>
                  <a:tcPr marL="45720" marR="45720" horzOverflow="overflow">
                    <a:lnL w="57150">
                      <a:solidFill>
                        <a:srgbClr val="808080"/>
                      </a:solidFill>
                    </a:lnL>
                    <a:lnR w="12700">
                      <a:miter lim="400000"/>
                    </a:lnR>
                    <a:lnT w="57150">
                      <a:solidFill>
                        <a:srgbClr val="808080"/>
                      </a:solidFill>
                    </a:lnT>
                  </a:tcPr>
                </a:tc>
                <a:tc>
                  <a:txBody>
                    <a:bodyPr/>
                    <a:lstStyle/>
                    <a:p>
                      <a:pPr algn="l">
                        <a:defRPr sz="1800"/>
                      </a:pPr>
                      <a:r>
                        <a:rPr sz="2800" b="1">
                          <a:solidFill>
                            <a:srgbClr val="26788D"/>
                          </a:solidFill>
                        </a:rPr>
                        <a:t>Pipeline 101</a:t>
                      </a:r>
                    </a:p>
                  </a:txBody>
                  <a:tcPr marL="45720" marR="45720" horzOverflow="overflow">
                    <a:lnL w="12700">
                      <a:miter lim="400000"/>
                    </a:lnL>
                    <a:lnR w="57150">
                      <a:solidFill>
                        <a:srgbClr val="808080"/>
                      </a:solidFill>
                    </a:lnR>
                    <a:lnT w="57150">
                      <a:solidFill>
                        <a:srgbClr val="808080"/>
                      </a:solidFill>
                    </a:lnT>
                  </a:tcPr>
                </a:tc>
              </a:tr>
              <a:tr h="794642">
                <a:tc>
                  <a:txBody>
                    <a:bodyPr/>
                    <a:lstStyle/>
                    <a:p>
                      <a:pPr algn="l">
                        <a:defRPr sz="1800"/>
                      </a:pPr>
                      <a:r>
                        <a:rPr sz="2800" b="1">
                          <a:solidFill>
                            <a:srgbClr val="26788D"/>
                          </a:solidFill>
                        </a:rPr>
                        <a:t>Day 2</a:t>
                      </a:r>
                    </a:p>
                  </a:txBody>
                  <a:tcPr marL="45720" marR="45720" horzOverflow="overflow">
                    <a:lnL w="57150">
                      <a:solidFill>
                        <a:srgbClr val="808080"/>
                      </a:solidFill>
                    </a:lnL>
                    <a:lnR w="12700">
                      <a:miter lim="400000"/>
                    </a:lnR>
                  </a:tcPr>
                </a:tc>
                <a:tc>
                  <a:txBody>
                    <a:bodyPr/>
                    <a:lstStyle/>
                    <a:p>
                      <a:pPr algn="l">
                        <a:defRPr sz="1800"/>
                      </a:pPr>
                      <a:r>
                        <a:rPr sz="2800" b="1">
                          <a:solidFill>
                            <a:srgbClr val="26788D"/>
                          </a:solidFill>
                        </a:rPr>
                        <a:t>Docker 101</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3</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4</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2 </a:t>
                      </a:r>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horzOverflow="overflow">
                    <a:lnL w="12700">
                      <a:miter lim="400000"/>
                    </a:lnL>
                    <a:lnR w="57150">
                      <a:solidFill>
                        <a:srgbClr val="808080"/>
                      </a:solidFill>
                    </a:lnR>
                  </a:tcPr>
                </a:tc>
              </a:tr>
              <a:tr h="794642">
                <a:tc gridSpan="2">
                  <a:txBody>
                    <a:bodyPr/>
                    <a:lstStyle/>
                    <a:p>
                      <a:pPr algn="ctr">
                        <a:defRPr sz="1800"/>
                      </a:pPr>
                      <a:r>
                        <a:rPr sz="2800" b="1">
                          <a:solidFill>
                            <a:srgbClr val="26788D"/>
                          </a:solidFill>
                        </a:rPr>
                        <a:t>Review and Resources</a:t>
                      </a:r>
                    </a:p>
                  </a:txBody>
                  <a:tcPr marL="45720" marR="45720" horzOverflow="overflow">
                    <a:lnL w="57150">
                      <a:solidFill>
                        <a:srgbClr val="808080"/>
                      </a:solidFill>
                    </a:lnL>
                    <a:lnR w="57150">
                      <a:solidFill>
                        <a:srgbClr val="808080"/>
                      </a:solidFill>
                    </a:lnR>
                    <a:lnB w="57150">
                      <a:solidFill>
                        <a:srgbClr val="808080"/>
                      </a:solidFill>
                    </a:lnB>
                  </a:tcPr>
                </a:tc>
                <a:tc hMerge="1">
                  <a:txBody>
                    <a:bodyPr/>
                    <a:lstStyle/>
                    <a:p>
                      <a:endParaRPr 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5" name="Shape 4415"/>
          <p:cNvSpPr>
            <a:spLocks noGrp="1"/>
          </p:cNvSpPr>
          <p:nvPr>
            <p:ph type="title"/>
          </p:nvPr>
        </p:nvSpPr>
        <p:spPr>
          <a:xfrm>
            <a:off x="926432" y="2248051"/>
            <a:ext cx="10464801" cy="2504422"/>
          </a:xfrm>
          <a:prstGeom prst="rect">
            <a:avLst/>
          </a:prstGeom>
        </p:spPr>
        <p:txBody>
          <a:bodyPr/>
          <a:lstStyle/>
          <a:p>
            <a:pPr algn="ctr">
              <a:defRPr sz="2800"/>
            </a:pPr>
            <a:r>
              <a:t>Pipeline with Docker</a:t>
            </a:r>
            <a:br/>
            <a:r>
              <a:rPr sz="3200"/>
              <a:t>Day 2</a:t>
            </a:r>
            <a:br>
              <a:rPr sz="3200"/>
            </a:br>
            <a:endParaRPr sz="3200"/>
          </a:p>
          <a:p>
            <a:pPr algn="ctr">
              <a:defRPr sz="5300"/>
            </a:pPr>
            <a:r>
              <a:t>Docker 101</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9" name="Shape 4419"/>
          <p:cNvSpPr>
            <a:spLocks noGrp="1"/>
          </p:cNvSpPr>
          <p:nvPr>
            <p:ph type="title"/>
          </p:nvPr>
        </p:nvSpPr>
        <p:spPr>
          <a:xfrm>
            <a:off x="2123087" y="833967"/>
            <a:ext cx="8227501" cy="836099"/>
          </a:xfrm>
          <a:prstGeom prst="rect">
            <a:avLst/>
          </a:prstGeom>
        </p:spPr>
        <p:txBody>
          <a:bodyPr/>
          <a:lstStyle/>
          <a:p>
            <a:r>
              <a:t>Prepare the Environments</a:t>
            </a:r>
          </a:p>
        </p:txBody>
      </p:sp>
      <p:sp>
        <p:nvSpPr>
          <p:cNvPr id="4420" name="Shape 4420"/>
          <p:cNvSpPr>
            <a:spLocks noGrp="1"/>
          </p:cNvSpPr>
          <p:nvPr>
            <p:ph type="body" idx="1"/>
          </p:nvPr>
        </p:nvSpPr>
        <p:spPr>
          <a:xfrm>
            <a:off x="904631" y="1909010"/>
            <a:ext cx="10861075" cy="4526104"/>
          </a:xfrm>
          <a:prstGeom prst="rect">
            <a:avLst/>
          </a:prstGeom>
        </p:spPr>
        <p:txBody>
          <a:bodyPr/>
          <a:lstStyle/>
          <a:p>
            <a:pPr marL="0" indent="0" defTabSz="457200">
              <a:defRPr sz="2400" i="1">
                <a:solidFill>
                  <a:srgbClr val="929292"/>
                </a:solidFill>
                <a:latin typeface="Menlo"/>
                <a:ea typeface="Menlo"/>
                <a:cs typeface="Menlo"/>
                <a:sym typeface="Menlo"/>
              </a:defRPr>
            </a:pPr>
            <a:r>
              <a:t>vagrant up cje</a:t>
            </a:r>
          </a:p>
          <a:p>
            <a:pPr marL="0" indent="0" defTabSz="457200">
              <a:defRPr sz="2400" i="1">
                <a:solidFill>
                  <a:srgbClr val="929292"/>
                </a:solidFill>
                <a:latin typeface="Menlo"/>
                <a:ea typeface="Menlo"/>
                <a:cs typeface="Menlo"/>
                <a:sym typeface="Menlo"/>
              </a:defRPr>
            </a:pPr>
            <a:endParaRPr/>
          </a:p>
          <a:p>
            <a:pPr marL="0" indent="0" defTabSz="457200">
              <a:defRPr sz="2400" i="1">
                <a:solidFill>
                  <a:srgbClr val="929292"/>
                </a:solidFill>
                <a:latin typeface="Menlo"/>
                <a:ea typeface="Menlo"/>
                <a:cs typeface="Menlo"/>
                <a:sym typeface="Menlo"/>
              </a:defRPr>
            </a:pPr>
            <a:r>
              <a:t>vagrant ssh cje -c "/vagrant/scripts/provision_docker.sh"</a:t>
            </a:r>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 name="Shape 4424"/>
          <p:cNvSpPr>
            <a:spLocks noGrp="1"/>
          </p:cNvSpPr>
          <p:nvPr>
            <p:ph type="title"/>
          </p:nvPr>
        </p:nvSpPr>
        <p:spPr>
          <a:xfrm>
            <a:off x="798781" y="833967"/>
            <a:ext cx="10970004" cy="836099"/>
          </a:xfrm>
          <a:prstGeom prst="rect">
            <a:avLst/>
          </a:prstGeom>
        </p:spPr>
        <p:txBody>
          <a:bodyPr/>
          <a:lstStyle/>
          <a:p>
            <a:r>
              <a:t>Review Of Day 1 Concepts And Exercise</a:t>
            </a:r>
          </a:p>
        </p:txBody>
      </p:sp>
      <p:sp>
        <p:nvSpPr>
          <p:cNvPr id="4425" name="Shape 4425"/>
          <p:cNvSpPr/>
          <p:nvPr/>
        </p:nvSpPr>
        <p:spPr>
          <a:xfrm>
            <a:off x="2592618" y="2463633"/>
            <a:ext cx="5441113" cy="346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CD pipeline</a:t>
            </a:r>
          </a:p>
          <a:p>
            <a:pPr marL="180473" indent="-180473">
              <a:buSzPct val="100000"/>
              <a:buChar char="•"/>
              <a:defRPr sz="3300"/>
            </a:pPr>
            <a:r>
              <a:t>Older solutions</a:t>
            </a:r>
          </a:p>
          <a:p>
            <a:pPr marL="180473" indent="-180473">
              <a:buSzPct val="100000"/>
              <a:buChar char="•"/>
              <a:defRPr sz="3300"/>
            </a:pPr>
            <a:r>
              <a:t>Build Flow plugin</a:t>
            </a:r>
          </a:p>
          <a:p>
            <a:pPr marL="180473" indent="-180473">
              <a:buSzPct val="100000"/>
              <a:buChar char="•"/>
              <a:defRPr sz="3300"/>
            </a:pPr>
            <a:r>
              <a:t>CloudBees Pipeline Plugin</a:t>
            </a:r>
          </a:p>
          <a:p>
            <a:pPr marL="180473" indent="-180473">
              <a:buSzPct val="100000"/>
              <a:buChar char="•"/>
              <a:defRPr sz="3300"/>
            </a:pPr>
            <a:r>
              <a:t>Create Pipeline jobs</a:t>
            </a:r>
          </a:p>
          <a:p>
            <a:pPr marL="180473" indent="-180473">
              <a:buSzPct val="100000"/>
              <a:buChar char="•"/>
              <a:defRPr sz="3300"/>
            </a:pPr>
            <a:r>
              <a:t>Use the Snippet Generator</a:t>
            </a:r>
          </a:p>
          <a:p>
            <a:pPr marL="180473" indent="-180473">
              <a:buSzPct val="100000"/>
              <a:buChar char="•"/>
              <a:defRPr sz="3300"/>
            </a:pPr>
            <a:r>
              <a:t>Exercise</a:t>
            </a:r>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9" name="Shape 4429"/>
          <p:cNvSpPr>
            <a:spLocks noGrp="1"/>
          </p:cNvSpPr>
          <p:nvPr>
            <p:ph type="title"/>
          </p:nvPr>
        </p:nvSpPr>
        <p:spPr>
          <a:xfrm>
            <a:off x="1879199" y="538561"/>
            <a:ext cx="8433601" cy="989396"/>
          </a:xfrm>
          <a:prstGeom prst="rect">
            <a:avLst/>
          </a:prstGeom>
        </p:spPr>
        <p:txBody>
          <a:bodyPr/>
          <a:lstStyle>
            <a:lvl1pPr algn="ctr">
              <a:defRPr sz="5400" b="1"/>
            </a:lvl1pPr>
          </a:lstStyle>
          <a:p>
            <a:r>
              <a:t>Course   Agenda</a:t>
            </a:r>
          </a:p>
        </p:txBody>
      </p:sp>
      <p:graphicFrame>
        <p:nvGraphicFramePr>
          <p:cNvPr id="4430" name="Table 4430"/>
          <p:cNvGraphicFramePr/>
          <p:nvPr/>
        </p:nvGraphicFramePr>
        <p:xfrm>
          <a:off x="2184799" y="1527955"/>
          <a:ext cx="8128001" cy="3973212"/>
        </p:xfrm>
        <a:graphic>
          <a:graphicData uri="http://schemas.openxmlformats.org/drawingml/2006/table">
            <a:tbl>
              <a:tblPr>
                <a:tableStyleId>{4C3C2611-4C71-4FC5-86AE-919BDF0F9419}</a:tableStyleId>
              </a:tblPr>
              <a:tblGrid>
                <a:gridCol w="4064000"/>
                <a:gridCol w="4064000"/>
              </a:tblGrid>
              <a:tr h="794642">
                <a:tc>
                  <a:txBody>
                    <a:bodyPr/>
                    <a:lstStyle/>
                    <a:p>
                      <a:pPr algn="l">
                        <a:defRPr sz="1800"/>
                      </a:pPr>
                      <a:r>
                        <a:rPr sz="2800" b="1" strike="sngStrike">
                          <a:solidFill>
                            <a:srgbClr val="26788D"/>
                          </a:solidFill>
                        </a:rPr>
                        <a:t>Day 1</a:t>
                      </a:r>
                    </a:p>
                  </a:txBody>
                  <a:tcPr marL="45720" marR="45720" horzOverflow="overflow">
                    <a:lnL w="57150">
                      <a:solidFill>
                        <a:srgbClr val="808080"/>
                      </a:solidFill>
                    </a:lnL>
                    <a:lnR w="12700">
                      <a:miter lim="400000"/>
                    </a:lnR>
                    <a:lnT w="57150">
                      <a:solidFill>
                        <a:srgbClr val="808080"/>
                      </a:solidFill>
                    </a:lnT>
                  </a:tcPr>
                </a:tc>
                <a:tc>
                  <a:txBody>
                    <a:bodyPr/>
                    <a:lstStyle/>
                    <a:p>
                      <a:pPr algn="l">
                        <a:defRPr sz="1800"/>
                      </a:pPr>
                      <a:r>
                        <a:rPr sz="2800" b="1" strike="sngStrike">
                          <a:solidFill>
                            <a:srgbClr val="26788D"/>
                          </a:solidFill>
                        </a:rPr>
                        <a:t>Pipeline 101</a:t>
                      </a:r>
                    </a:p>
                  </a:txBody>
                  <a:tcPr marL="45720" marR="45720" horzOverflow="overflow">
                    <a:lnL w="12700">
                      <a:miter lim="400000"/>
                    </a:lnL>
                    <a:lnR w="57150">
                      <a:solidFill>
                        <a:srgbClr val="808080"/>
                      </a:solidFill>
                    </a:lnR>
                    <a:lnT w="57150">
                      <a:solidFill>
                        <a:srgbClr val="808080"/>
                      </a:solidFill>
                    </a:lnT>
                  </a:tcPr>
                </a:tc>
              </a:tr>
              <a:tr h="794642">
                <a:tc>
                  <a:txBody>
                    <a:bodyPr/>
                    <a:lstStyle/>
                    <a:p>
                      <a:pPr algn="l">
                        <a:defRPr sz="1800"/>
                      </a:pPr>
                      <a:r>
                        <a:rPr sz="2800" b="1">
                          <a:solidFill>
                            <a:srgbClr val="26788D"/>
                          </a:solidFill>
                        </a:rPr>
                        <a:t>Day 2</a:t>
                      </a:r>
                    </a:p>
                  </a:txBody>
                  <a:tcPr marL="45720" marR="45720" horzOverflow="overflow">
                    <a:lnL w="57150">
                      <a:solidFill>
                        <a:srgbClr val="808080"/>
                      </a:solidFill>
                    </a:lnL>
                    <a:lnR w="12700">
                      <a:miter lim="400000"/>
                    </a:lnR>
                  </a:tcPr>
                </a:tc>
                <a:tc>
                  <a:txBody>
                    <a:bodyPr/>
                    <a:lstStyle/>
                    <a:p>
                      <a:pPr algn="l">
                        <a:defRPr sz="1800"/>
                      </a:pPr>
                      <a:r>
                        <a:rPr sz="2800" b="1">
                          <a:solidFill>
                            <a:srgbClr val="26788D"/>
                          </a:solidFill>
                        </a:rPr>
                        <a:t>Docker 101</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3</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4</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2 </a:t>
                      </a:r>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horzOverflow="overflow">
                    <a:lnL w="12700">
                      <a:miter lim="400000"/>
                    </a:lnL>
                    <a:lnR w="57150">
                      <a:solidFill>
                        <a:srgbClr val="808080"/>
                      </a:solidFill>
                    </a:lnR>
                  </a:tcPr>
                </a:tc>
              </a:tr>
              <a:tr h="794642">
                <a:tc gridSpan="2">
                  <a:txBody>
                    <a:bodyPr/>
                    <a:lstStyle/>
                    <a:p>
                      <a:pPr algn="ctr">
                        <a:defRPr sz="1800"/>
                      </a:pPr>
                      <a:r>
                        <a:rPr sz="2800" b="1">
                          <a:solidFill>
                            <a:srgbClr val="26788D"/>
                          </a:solidFill>
                        </a:rPr>
                        <a:t>Review and Resources</a:t>
                      </a:r>
                    </a:p>
                  </a:txBody>
                  <a:tcPr marL="45720" marR="45720" horzOverflow="overflow">
                    <a:lnL w="57150">
                      <a:solidFill>
                        <a:srgbClr val="808080"/>
                      </a:solidFill>
                    </a:lnL>
                    <a:lnR w="57150">
                      <a:solidFill>
                        <a:srgbClr val="808080"/>
                      </a:solidFill>
                    </a:lnR>
                    <a:lnB w="57150">
                      <a:solidFill>
                        <a:srgbClr val="808080"/>
                      </a:solidFill>
                    </a:lnB>
                  </a:tcPr>
                </a:tc>
                <a:tc hMerge="1">
                  <a:txBody>
                    <a:bodyPr/>
                    <a:lstStyle/>
                    <a:p>
                      <a:endParaRPr 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2" name="Shape 4432"/>
          <p:cNvSpPr>
            <a:spLocks noGrp="1"/>
          </p:cNvSpPr>
          <p:nvPr>
            <p:ph type="title"/>
          </p:nvPr>
        </p:nvSpPr>
        <p:spPr>
          <a:xfrm>
            <a:off x="1269721" y="1346200"/>
            <a:ext cx="8433600" cy="1358701"/>
          </a:xfrm>
          <a:prstGeom prst="rect">
            <a:avLst/>
          </a:prstGeom>
        </p:spPr>
        <p:txBody>
          <a:bodyPr/>
          <a:lstStyle>
            <a:lvl1pPr algn="ctr">
              <a:defRPr sz="4800"/>
            </a:lvl1pPr>
          </a:lstStyle>
          <a:p>
            <a:r>
              <a:t>Docker Containers</a:t>
            </a:r>
          </a:p>
        </p:txBody>
      </p:sp>
      <p:sp>
        <p:nvSpPr>
          <p:cNvPr id="4433" name="Shape 4433"/>
          <p:cNvSpPr/>
          <p:nvPr/>
        </p:nvSpPr>
        <p:spPr>
          <a:xfrm>
            <a:off x="3109080" y="2970527"/>
            <a:ext cx="3850141" cy="334517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sz="4000" b="1"/>
            </a:pPr>
            <a:r>
              <a:t>Self-sufficient</a:t>
            </a:r>
          </a:p>
          <a:p>
            <a:pPr marL="240631" indent="-240631">
              <a:lnSpc>
                <a:spcPct val="90000"/>
              </a:lnSpc>
              <a:spcBef>
                <a:spcPts val="1000"/>
              </a:spcBef>
              <a:buSzPct val="100000"/>
              <a:buChar char="•"/>
              <a:defRPr sz="4000" b="1"/>
            </a:pPr>
            <a:r>
              <a:t>Isolated</a:t>
            </a:r>
          </a:p>
          <a:p>
            <a:pPr marL="240631" indent="-240631">
              <a:lnSpc>
                <a:spcPct val="90000"/>
              </a:lnSpc>
              <a:spcBef>
                <a:spcPts val="1000"/>
              </a:spcBef>
              <a:buSzPct val="100000"/>
              <a:buChar char="•"/>
              <a:defRPr sz="4000" b="1"/>
            </a:pPr>
            <a:r>
              <a:t>Immutable</a:t>
            </a:r>
          </a:p>
          <a:p>
            <a:pPr marL="240631" indent="-240631">
              <a:lnSpc>
                <a:spcPct val="90000"/>
              </a:lnSpc>
              <a:spcBef>
                <a:spcPts val="1000"/>
              </a:spcBef>
              <a:buSzPct val="100000"/>
              <a:buChar char="•"/>
              <a:defRPr sz="4000" b="1"/>
            </a:pPr>
            <a:r>
              <a:t>Reliable</a:t>
            </a:r>
          </a:p>
          <a:p>
            <a:pPr marL="240631" indent="-240631">
              <a:lnSpc>
                <a:spcPct val="90000"/>
              </a:lnSpc>
              <a:spcBef>
                <a:spcPts val="1000"/>
              </a:spcBef>
              <a:buSzPct val="100000"/>
              <a:buChar char="•"/>
              <a:defRPr sz="4000" b="1"/>
            </a:pPr>
            <a:r>
              <a:t>Scalable</a:t>
            </a:r>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7" name="Shape 4437"/>
          <p:cNvSpPr>
            <a:spLocks noGrp="1"/>
          </p:cNvSpPr>
          <p:nvPr>
            <p:ph type="title"/>
          </p:nvPr>
        </p:nvSpPr>
        <p:spPr>
          <a:xfrm>
            <a:off x="101321" y="-59931"/>
            <a:ext cx="8433600" cy="1358701"/>
          </a:xfrm>
          <a:prstGeom prst="rect">
            <a:avLst/>
          </a:prstGeom>
        </p:spPr>
        <p:txBody>
          <a:bodyPr/>
          <a:lstStyle>
            <a:lvl1pPr algn="ctr">
              <a:defRPr sz="4800"/>
            </a:lvl1pPr>
          </a:lstStyle>
          <a:p>
            <a:r>
              <a:t>Docker Containers</a:t>
            </a:r>
          </a:p>
        </p:txBody>
      </p:sp>
      <p:pic>
        <p:nvPicPr>
          <p:cNvPr id="4438" name="image17.png"/>
          <p:cNvPicPr>
            <a:picLocks noChangeAspect="1"/>
          </p:cNvPicPr>
          <p:nvPr/>
        </p:nvPicPr>
        <p:blipFill>
          <a:blip r:embed="rId3">
            <a:extLst/>
          </a:blip>
          <a:stretch>
            <a:fillRect/>
          </a:stretch>
        </p:blipFill>
        <p:spPr>
          <a:xfrm>
            <a:off x="1853882" y="1388544"/>
            <a:ext cx="8962571" cy="5573500"/>
          </a:xfrm>
          <a:prstGeom prst="rect">
            <a:avLst/>
          </a:prstGeom>
          <a:ln w="12700">
            <a:miter lim="400000"/>
          </a:ln>
        </p:spPr>
      </p:pic>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2" name="Shape 4442"/>
          <p:cNvSpPr>
            <a:spLocks noGrp="1"/>
          </p:cNvSpPr>
          <p:nvPr>
            <p:ph type="title"/>
          </p:nvPr>
        </p:nvSpPr>
        <p:spPr>
          <a:xfrm>
            <a:off x="1206221" y="-59931"/>
            <a:ext cx="8433600" cy="1358701"/>
          </a:xfrm>
          <a:prstGeom prst="rect">
            <a:avLst/>
          </a:prstGeom>
        </p:spPr>
        <p:txBody>
          <a:bodyPr/>
          <a:lstStyle>
            <a:lvl1pPr algn="ctr">
              <a:defRPr sz="4800"/>
            </a:lvl1pPr>
          </a:lstStyle>
          <a:p>
            <a:r>
              <a:t>Single-Container Service</a:t>
            </a:r>
          </a:p>
        </p:txBody>
      </p:sp>
      <p:pic>
        <p:nvPicPr>
          <p:cNvPr id="4443" name="image18.png"/>
          <p:cNvPicPr>
            <a:picLocks noChangeAspect="1"/>
          </p:cNvPicPr>
          <p:nvPr/>
        </p:nvPicPr>
        <p:blipFill>
          <a:blip r:embed="rId3">
            <a:extLst/>
          </a:blip>
          <a:stretch>
            <a:fillRect/>
          </a:stretch>
        </p:blipFill>
        <p:spPr>
          <a:xfrm>
            <a:off x="2863850" y="1720850"/>
            <a:ext cx="5914534" cy="5300037"/>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7" name="Shape 4447"/>
          <p:cNvSpPr>
            <a:spLocks noGrp="1"/>
          </p:cNvSpPr>
          <p:nvPr>
            <p:ph type="title"/>
          </p:nvPr>
        </p:nvSpPr>
        <p:spPr>
          <a:xfrm>
            <a:off x="207817" y="-174231"/>
            <a:ext cx="9381205" cy="1358701"/>
          </a:xfrm>
          <a:prstGeom prst="rect">
            <a:avLst/>
          </a:prstGeom>
        </p:spPr>
        <p:txBody>
          <a:bodyPr/>
          <a:lstStyle>
            <a:lvl1pPr algn="ctr" defTabSz="896111">
              <a:defRPr sz="4700"/>
            </a:lvl1pPr>
          </a:lstStyle>
          <a:p>
            <a:r>
              <a:t>Linked or Networked Containers</a:t>
            </a:r>
          </a:p>
        </p:txBody>
      </p:sp>
      <p:pic>
        <p:nvPicPr>
          <p:cNvPr id="4448" name="image19.png"/>
          <p:cNvPicPr>
            <a:picLocks noChangeAspect="1"/>
          </p:cNvPicPr>
          <p:nvPr/>
        </p:nvPicPr>
        <p:blipFill>
          <a:blip r:embed="rId3">
            <a:extLst/>
          </a:blip>
          <a:stretch>
            <a:fillRect/>
          </a:stretch>
        </p:blipFill>
        <p:spPr>
          <a:xfrm>
            <a:off x="1117600" y="1371521"/>
            <a:ext cx="10183484" cy="5594430"/>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2" name="Shape 4452"/>
          <p:cNvSpPr>
            <a:spLocks noGrp="1"/>
          </p:cNvSpPr>
          <p:nvPr>
            <p:ph type="title"/>
          </p:nvPr>
        </p:nvSpPr>
        <p:spPr>
          <a:xfrm>
            <a:off x="1269721" y="1346200"/>
            <a:ext cx="8433600" cy="1358701"/>
          </a:xfrm>
          <a:prstGeom prst="rect">
            <a:avLst/>
          </a:prstGeom>
        </p:spPr>
        <p:txBody>
          <a:bodyPr/>
          <a:lstStyle>
            <a:lvl1pPr algn="ctr">
              <a:defRPr sz="4800"/>
            </a:lvl1pPr>
          </a:lstStyle>
          <a:p>
            <a:r>
              <a:t>Docker Use Cases</a:t>
            </a:r>
          </a:p>
        </p:txBody>
      </p:sp>
      <p:sp>
        <p:nvSpPr>
          <p:cNvPr id="4453" name="Shape 4453"/>
          <p:cNvSpPr/>
          <p:nvPr/>
        </p:nvSpPr>
        <p:spPr>
          <a:xfrm>
            <a:off x="1564486" y="3086081"/>
            <a:ext cx="7312753" cy="134111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sz="2400" b="1"/>
            </a:pPr>
            <a:r>
              <a:t>Local development and testing</a:t>
            </a:r>
          </a:p>
          <a:p>
            <a:pPr marL="240631" indent="-240631">
              <a:lnSpc>
                <a:spcPct val="90000"/>
              </a:lnSpc>
              <a:spcBef>
                <a:spcPts val="1000"/>
              </a:spcBef>
              <a:buSzPct val="100000"/>
              <a:buChar char="•"/>
              <a:defRPr sz="2400" b="1"/>
            </a:pPr>
            <a:r>
              <a:t>Continuous integration, delivery, or deployment</a:t>
            </a:r>
          </a:p>
          <a:p>
            <a:pPr marL="240631" indent="-240631">
              <a:lnSpc>
                <a:spcPct val="90000"/>
              </a:lnSpc>
              <a:spcBef>
                <a:spcPts val="1000"/>
              </a:spcBef>
              <a:buSzPct val="100000"/>
              <a:buChar char="•"/>
              <a:defRPr sz="2400" b="1"/>
            </a:pPr>
            <a:r>
              <a:t>Reliable and repeatable deployments</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7" name="Shape 4457"/>
          <p:cNvSpPr>
            <a:spLocks noGrp="1"/>
          </p:cNvSpPr>
          <p:nvPr>
            <p:ph type="title"/>
          </p:nvPr>
        </p:nvSpPr>
        <p:spPr>
          <a:xfrm>
            <a:off x="1269721" y="1346200"/>
            <a:ext cx="8433600" cy="1358701"/>
          </a:xfrm>
          <a:prstGeom prst="rect">
            <a:avLst/>
          </a:prstGeom>
        </p:spPr>
        <p:txBody>
          <a:bodyPr/>
          <a:lstStyle>
            <a:lvl1pPr algn="ctr">
              <a:defRPr sz="4800"/>
            </a:lvl1pPr>
          </a:lstStyle>
          <a:p>
            <a:r>
              <a:t>Docker Tools</a:t>
            </a:r>
          </a:p>
        </p:txBody>
      </p:sp>
      <p:sp>
        <p:nvSpPr>
          <p:cNvPr id="4458" name="Shape 4458"/>
          <p:cNvSpPr/>
          <p:nvPr/>
        </p:nvSpPr>
        <p:spPr>
          <a:xfrm>
            <a:off x="3109080" y="2970527"/>
            <a:ext cx="3360027" cy="2682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240631" indent="-240631">
              <a:lnSpc>
                <a:spcPct val="90000"/>
              </a:lnSpc>
              <a:spcBef>
                <a:spcPts val="1000"/>
              </a:spcBef>
              <a:buSzPct val="100000"/>
              <a:buChar char="•"/>
              <a:defRPr sz="2400" b="1"/>
            </a:pPr>
            <a:r>
              <a:t>Docker Hub/Registry</a:t>
            </a:r>
          </a:p>
          <a:p>
            <a:pPr marL="240631" indent="-240631">
              <a:lnSpc>
                <a:spcPct val="90000"/>
              </a:lnSpc>
              <a:spcBef>
                <a:spcPts val="1000"/>
              </a:spcBef>
              <a:buSzPct val="100000"/>
              <a:buChar char="•"/>
              <a:defRPr sz="2400" b="1"/>
            </a:pPr>
            <a:r>
              <a:t>Docker Engine</a:t>
            </a:r>
          </a:p>
          <a:p>
            <a:pPr marL="240631" indent="-240631">
              <a:lnSpc>
                <a:spcPct val="90000"/>
              </a:lnSpc>
              <a:spcBef>
                <a:spcPts val="1000"/>
              </a:spcBef>
              <a:buSzPct val="100000"/>
              <a:buChar char="•"/>
              <a:defRPr sz="2400" b="1"/>
            </a:pPr>
            <a:r>
              <a:t>Docker Compose</a:t>
            </a:r>
          </a:p>
          <a:p>
            <a:pPr marL="240631" indent="-240631">
              <a:lnSpc>
                <a:spcPct val="90000"/>
              </a:lnSpc>
              <a:spcBef>
                <a:spcPts val="1000"/>
              </a:spcBef>
              <a:buSzPct val="100000"/>
              <a:buChar char="•"/>
              <a:defRPr sz="2400" b="1"/>
            </a:pPr>
            <a:r>
              <a:t>Docker Swarm</a:t>
            </a:r>
          </a:p>
          <a:p>
            <a:pPr marL="240631" indent="-240631">
              <a:lnSpc>
                <a:spcPct val="90000"/>
              </a:lnSpc>
              <a:spcBef>
                <a:spcPts val="1000"/>
              </a:spcBef>
              <a:buSzPct val="100000"/>
              <a:buChar char="•"/>
              <a:defRPr sz="2400" b="1"/>
            </a:pPr>
            <a:r>
              <a:t>Docker Machine</a:t>
            </a:r>
          </a:p>
          <a:p>
            <a:pPr marL="240631" indent="-240631">
              <a:lnSpc>
                <a:spcPct val="90000"/>
              </a:lnSpc>
              <a:spcBef>
                <a:spcPts val="1000"/>
              </a:spcBef>
              <a:buSzPct val="100000"/>
              <a:buChar char="•"/>
              <a:defRPr sz="2400" b="1"/>
            </a:pPr>
            <a:r>
              <a:t>Kinematic</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5" name="Shape 4275"/>
          <p:cNvSpPr>
            <a:spLocks noGrp="1"/>
          </p:cNvSpPr>
          <p:nvPr>
            <p:ph type="title"/>
          </p:nvPr>
        </p:nvSpPr>
        <p:spPr>
          <a:xfrm>
            <a:off x="798781" y="833967"/>
            <a:ext cx="10970004" cy="836099"/>
          </a:xfrm>
          <a:prstGeom prst="rect">
            <a:avLst/>
          </a:prstGeom>
          <a:solidFill>
            <a:srgbClr val="DEEBF7"/>
          </a:solidFill>
        </p:spPr>
        <p:txBody>
          <a:bodyPr/>
          <a:lstStyle>
            <a:lvl1pPr algn="ctr">
              <a:defRPr sz="4400" b="1"/>
            </a:lvl1pPr>
          </a:lstStyle>
          <a:p>
            <a:r>
              <a:t>Pipeline 101 – In this Unit:</a:t>
            </a:r>
          </a:p>
        </p:txBody>
      </p:sp>
      <p:sp>
        <p:nvSpPr>
          <p:cNvPr id="4276" name="Shape 4276"/>
          <p:cNvSpPr>
            <a:spLocks noGrp="1"/>
          </p:cNvSpPr>
          <p:nvPr>
            <p:ph type="body" sz="half" idx="1"/>
          </p:nvPr>
        </p:nvSpPr>
        <p:spPr>
          <a:xfrm>
            <a:off x="716336" y="2066117"/>
            <a:ext cx="5364399" cy="4568100"/>
          </a:xfrm>
          <a:prstGeom prst="rect">
            <a:avLst/>
          </a:prstGeom>
        </p:spPr>
        <p:txBody>
          <a:bodyPr/>
          <a:lstStyle/>
          <a:p>
            <a:pPr>
              <a:lnSpc>
                <a:spcPct val="90000"/>
              </a:lnSpc>
              <a:defRPr b="1">
                <a:solidFill>
                  <a:srgbClr val="006098"/>
                </a:solidFill>
              </a:defRPr>
            </a:pPr>
            <a:r>
              <a:t>You Will Learn:</a:t>
            </a:r>
          </a:p>
          <a:p>
            <a:pPr>
              <a:lnSpc>
                <a:spcPct val="90000"/>
              </a:lnSpc>
              <a:defRPr sz="2400"/>
            </a:pPr>
            <a:endParaRPr/>
          </a:p>
          <a:p>
            <a:pPr marL="342900" indent="-342900">
              <a:lnSpc>
                <a:spcPct val="180000"/>
              </a:lnSpc>
              <a:buSzPct val="100000"/>
              <a:buFont typeface="Arial"/>
              <a:buChar char="•"/>
              <a:defRPr sz="2400"/>
            </a:pPr>
            <a:r>
              <a:t>The Need For Pipeline</a:t>
            </a:r>
          </a:p>
          <a:p>
            <a:pPr marL="342900" indent="-342900">
              <a:lnSpc>
                <a:spcPct val="180000"/>
              </a:lnSpc>
              <a:buSzPct val="100000"/>
              <a:buFont typeface="Arial"/>
              <a:buChar char="•"/>
              <a:defRPr sz="2400"/>
            </a:pPr>
            <a:r>
              <a:t>Pipeline Use Cases</a:t>
            </a:r>
          </a:p>
          <a:p>
            <a:pPr marL="342900" indent="-342900">
              <a:lnSpc>
                <a:spcPct val="180000"/>
              </a:lnSpc>
              <a:buSzPct val="100000"/>
              <a:buFont typeface="Arial"/>
              <a:buChar char="•"/>
              <a:defRPr sz="2400"/>
            </a:pPr>
            <a:r>
              <a:t>Key Pipeline DSL</a:t>
            </a:r>
          </a:p>
          <a:p>
            <a:pPr marL="342900" indent="-342900">
              <a:lnSpc>
                <a:spcPct val="180000"/>
              </a:lnSpc>
              <a:buSzPct val="100000"/>
              <a:buFont typeface="Arial"/>
              <a:buChar char="•"/>
              <a:defRPr sz="2400"/>
            </a:pPr>
            <a:r>
              <a:t>Pipeline Structure and Syntax</a:t>
            </a:r>
          </a:p>
          <a:p>
            <a:pPr marL="342900" indent="-342900">
              <a:lnSpc>
                <a:spcPct val="180000"/>
              </a:lnSpc>
              <a:buSzPct val="100000"/>
              <a:buFont typeface="Arial"/>
              <a:buChar char="•"/>
              <a:defRPr sz="2400"/>
            </a:pPr>
            <a:r>
              <a:t>Execution Control</a:t>
            </a:r>
          </a:p>
        </p:txBody>
      </p:sp>
      <p:sp>
        <p:nvSpPr>
          <p:cNvPr id="4277" name="Shape 4277"/>
          <p:cNvSpPr>
            <a:spLocks noGrp="1"/>
          </p:cNvSpPr>
          <p:nvPr>
            <p:ph type="body" idx="13"/>
          </p:nvPr>
        </p:nvSpPr>
        <p:spPr>
          <a:xfrm>
            <a:off x="6568468" y="2066117"/>
            <a:ext cx="5364402" cy="4568100"/>
          </a:xfrm>
          <a:prstGeom prst="rect">
            <a:avLst/>
          </a:prstGeom>
          <a:extLst>
            <a:ext uri="{C572A759-6A51-4108-AA02-DFA0A04FC94B}">
              <ma14:wrappingTextBoxFlag xmlns:ma14="http://schemas.microsoft.com/office/mac/drawingml/2011/main" val="1"/>
            </a:ext>
          </a:extLst>
        </p:spPr>
        <p:txBody>
          <a:bodyPr/>
          <a:lstStyle/>
          <a:p>
            <a:pPr marL="182879" indent="-182879">
              <a:lnSpc>
                <a:spcPct val="99000"/>
              </a:lnSpc>
              <a:spcBef>
                <a:spcPts val="0"/>
              </a:spcBef>
              <a:buSzTx/>
              <a:buNone/>
              <a:defRPr sz="2700" b="1">
                <a:solidFill>
                  <a:srgbClr val="006098"/>
                </a:solidFill>
                <a:latin typeface="PT Sans"/>
                <a:ea typeface="PT Sans"/>
                <a:cs typeface="PT Sans"/>
                <a:sym typeface="PT Sans"/>
              </a:defRPr>
            </a:pPr>
            <a:r>
              <a:t>You Will Be Able To:</a:t>
            </a:r>
            <a:endParaRPr sz="2500"/>
          </a:p>
          <a:p>
            <a:pPr marL="0" indent="0">
              <a:lnSpc>
                <a:spcPct val="81000"/>
              </a:lnSpc>
              <a:buSzTx/>
              <a:buNone/>
              <a:defRPr sz="2500"/>
            </a:pPr>
            <a:endParaRPr sz="2500"/>
          </a:p>
          <a:p>
            <a:pPr>
              <a:lnSpc>
                <a:spcPct val="180000"/>
              </a:lnSpc>
              <a:defRPr sz="2500"/>
            </a:pPr>
            <a:r>
              <a:t>Understand Pipeline Purpose And Use Cases</a:t>
            </a:r>
          </a:p>
          <a:p>
            <a:pPr>
              <a:lnSpc>
                <a:spcPct val="180000"/>
              </a:lnSpc>
              <a:defRPr sz="2500"/>
            </a:pPr>
            <a:r>
              <a:t>Understand Pipeline DSL And Syntax</a:t>
            </a:r>
          </a:p>
          <a:p>
            <a:pPr>
              <a:lnSpc>
                <a:spcPct val="180000"/>
              </a:lnSpc>
              <a:defRPr sz="2500"/>
            </a:pPr>
            <a:r>
              <a:t>Be Familiar With Plugins</a:t>
            </a:r>
          </a:p>
        </p:txBody>
      </p:sp>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2" name="Shape 4462"/>
          <p:cNvSpPr>
            <a:spLocks noGrp="1"/>
          </p:cNvSpPr>
          <p:nvPr>
            <p:ph type="title"/>
          </p:nvPr>
        </p:nvSpPr>
        <p:spPr>
          <a:xfrm>
            <a:off x="50521" y="-59931"/>
            <a:ext cx="8433600" cy="1358701"/>
          </a:xfrm>
          <a:prstGeom prst="rect">
            <a:avLst/>
          </a:prstGeom>
        </p:spPr>
        <p:txBody>
          <a:bodyPr/>
          <a:lstStyle>
            <a:lvl1pPr algn="ctr">
              <a:defRPr sz="4800"/>
            </a:lvl1pPr>
          </a:lstStyle>
          <a:p>
            <a:r>
              <a:t>Docker Hub and Registry</a:t>
            </a:r>
          </a:p>
        </p:txBody>
      </p:sp>
      <p:sp>
        <p:nvSpPr>
          <p:cNvPr id="4463" name="Shape 4463"/>
          <p:cNvSpPr/>
          <p:nvPr/>
        </p:nvSpPr>
        <p:spPr>
          <a:xfrm>
            <a:off x="398967" y="1873029"/>
            <a:ext cx="6931323"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Hub</a:t>
            </a:r>
            <a:r>
              <a:rPr b="0"/>
              <a:t> is a cloud hosted service from Docker that provides registry capabilities for public and private content.</a:t>
            </a:r>
          </a:p>
        </p:txBody>
      </p:sp>
      <p:pic>
        <p:nvPicPr>
          <p:cNvPr id="4464" name="image20.png"/>
          <p:cNvPicPr>
            <a:picLocks noChangeAspect="1"/>
          </p:cNvPicPr>
          <p:nvPr/>
        </p:nvPicPr>
        <p:blipFill>
          <a:blip r:embed="rId3">
            <a:extLst/>
          </a:blip>
          <a:stretch>
            <a:fillRect/>
          </a:stretch>
        </p:blipFill>
        <p:spPr>
          <a:xfrm>
            <a:off x="7086600" y="1460500"/>
            <a:ext cx="5080000" cy="4978400"/>
          </a:xfrm>
          <a:prstGeom prst="rect">
            <a:avLst/>
          </a:prstGeom>
          <a:ln w="12700">
            <a:miter lim="400000"/>
          </a:ln>
        </p:spPr>
      </p:pic>
      <p:sp>
        <p:nvSpPr>
          <p:cNvPr id="4465" name="Shape 4465"/>
          <p:cNvSpPr/>
          <p:nvPr/>
        </p:nvSpPr>
        <p:spPr>
          <a:xfrm>
            <a:off x="356407" y="3541015"/>
            <a:ext cx="6847110" cy="624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Registry</a:t>
            </a:r>
            <a:r>
              <a:rPr b="0"/>
              <a:t> is an open source application dedicated to the storage and distribution of your Docker images.</a:t>
            </a:r>
          </a:p>
        </p:txBody>
      </p:sp>
      <p:sp>
        <p:nvSpPr>
          <p:cNvPr id="4466" name="Shape 4466"/>
          <p:cNvSpPr/>
          <p:nvPr/>
        </p:nvSpPr>
        <p:spPr>
          <a:xfrm>
            <a:off x="381116" y="4942301"/>
            <a:ext cx="6967024"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Trusted Registry</a:t>
            </a:r>
            <a:r>
              <a:rPr b="0"/>
              <a:t> allows you to store and manage your Docker images on-premise or in your virtual private cloud to support security or regulatory compliance requirements in keeping data and applications your infrastructure.</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0" name="Shape 4470"/>
          <p:cNvSpPr>
            <a:spLocks noGrp="1"/>
          </p:cNvSpPr>
          <p:nvPr>
            <p:ph type="title"/>
          </p:nvPr>
        </p:nvSpPr>
        <p:spPr>
          <a:xfrm>
            <a:off x="-151627" y="-59930"/>
            <a:ext cx="8433601" cy="1358701"/>
          </a:xfrm>
          <a:prstGeom prst="rect">
            <a:avLst/>
          </a:prstGeom>
        </p:spPr>
        <p:txBody>
          <a:bodyPr/>
          <a:lstStyle>
            <a:lvl1pPr algn="ctr">
              <a:defRPr sz="4800"/>
            </a:lvl1pPr>
          </a:lstStyle>
          <a:p>
            <a:r>
              <a:t>Docker Hub/Registry</a:t>
            </a:r>
          </a:p>
        </p:txBody>
      </p:sp>
      <p:sp>
        <p:nvSpPr>
          <p:cNvPr id="4471" name="Shape 4471"/>
          <p:cNvSpPr/>
          <p:nvPr/>
        </p:nvSpPr>
        <p:spPr>
          <a:xfrm>
            <a:off x="438230" y="2611306"/>
            <a:ext cx="6254425" cy="221755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54585B"/>
                </a:solidFill>
                <a:latin typeface="Arial"/>
                <a:ea typeface="Arial"/>
                <a:cs typeface="Arial"/>
                <a:sym typeface="Arial"/>
              </a:defRPr>
            </a:pPr>
            <a:r>
              <a:t>$ vagrant ssh cje</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pull cloudbees/training-books-ms-tests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tag -f cloudbees/training-books-ms-tests \</a:t>
            </a:r>
          </a:p>
          <a:p>
            <a:pPr>
              <a:defRPr>
                <a:solidFill>
                  <a:srgbClr val="54585B"/>
                </a:solidFill>
                <a:latin typeface="Arial"/>
                <a:ea typeface="Arial"/>
                <a:cs typeface="Arial"/>
                <a:sym typeface="Arial"/>
              </a:defRPr>
            </a:pPr>
            <a:r>
              <a:t>    10.100.198.200:5000/training-books-ms-tests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push 10.100.198.200:5000/training-books-ms-tests</a:t>
            </a:r>
          </a:p>
        </p:txBody>
      </p:sp>
      <p:pic>
        <p:nvPicPr>
          <p:cNvPr id="4472" name="docker-hub.png">
            <a:hlinkClick r:id="rId3"/>
          </p:cNvPr>
          <p:cNvPicPr>
            <a:picLocks noChangeAspect="1"/>
          </p:cNvPicPr>
          <p:nvPr/>
        </p:nvPicPr>
        <p:blipFill>
          <a:blip r:embed="rId4">
            <a:extLst/>
          </a:blip>
          <a:stretch>
            <a:fillRect/>
          </a:stretch>
        </p:blipFill>
        <p:spPr>
          <a:xfrm>
            <a:off x="6860070" y="2692198"/>
            <a:ext cx="5318744" cy="4183569"/>
          </a:xfrm>
          <a:prstGeom prst="rect">
            <a:avLst/>
          </a:prstGeom>
          <a:ln w="12700">
            <a:miter lim="400000"/>
          </a:ln>
        </p:spPr>
      </p:pic>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6" name="Shape 4476"/>
          <p:cNvSpPr>
            <a:spLocks noGrp="1"/>
          </p:cNvSpPr>
          <p:nvPr>
            <p:ph type="title"/>
          </p:nvPr>
        </p:nvSpPr>
        <p:spPr>
          <a:xfrm>
            <a:off x="-51080" y="-59931"/>
            <a:ext cx="9804359" cy="1358701"/>
          </a:xfrm>
          <a:prstGeom prst="rect">
            <a:avLst/>
          </a:prstGeom>
        </p:spPr>
        <p:txBody>
          <a:bodyPr/>
          <a:lstStyle>
            <a:lvl1pPr algn="ctr">
              <a:defRPr sz="4800"/>
            </a:lvl1pPr>
          </a:lstStyle>
          <a:p>
            <a:r>
              <a:t>Docker Engine</a:t>
            </a:r>
          </a:p>
        </p:txBody>
      </p:sp>
      <p:pic>
        <p:nvPicPr>
          <p:cNvPr id="4477" name="image21.png"/>
          <p:cNvPicPr>
            <a:picLocks noChangeAspect="1"/>
          </p:cNvPicPr>
          <p:nvPr/>
        </p:nvPicPr>
        <p:blipFill>
          <a:blip r:embed="rId3">
            <a:extLst/>
          </a:blip>
          <a:stretch>
            <a:fillRect/>
          </a:stretch>
        </p:blipFill>
        <p:spPr>
          <a:xfrm>
            <a:off x="5334000" y="1866900"/>
            <a:ext cx="6858000" cy="4318000"/>
          </a:xfrm>
          <a:prstGeom prst="rect">
            <a:avLst/>
          </a:prstGeom>
          <a:ln w="12700">
            <a:miter lim="400000"/>
          </a:ln>
        </p:spPr>
      </p:pic>
      <p:sp>
        <p:nvSpPr>
          <p:cNvPr id="4478" name="Shape 4478"/>
          <p:cNvSpPr/>
          <p:nvPr/>
        </p:nvSpPr>
        <p:spPr>
          <a:xfrm>
            <a:off x="994421" y="2742763"/>
            <a:ext cx="3982788" cy="8915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Engine</a:t>
            </a:r>
            <a:r>
              <a:rPr b="0"/>
              <a:t> is a lightweight runtime and robust tooling that builds and runs Docker containers.</a:t>
            </a:r>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2" name="Shape 4482"/>
          <p:cNvSpPr>
            <a:spLocks noGrp="1"/>
          </p:cNvSpPr>
          <p:nvPr>
            <p:ph type="title"/>
          </p:nvPr>
        </p:nvSpPr>
        <p:spPr>
          <a:xfrm>
            <a:off x="-51080" y="-59931"/>
            <a:ext cx="9974949" cy="1358701"/>
          </a:xfrm>
          <a:prstGeom prst="rect">
            <a:avLst/>
          </a:prstGeom>
        </p:spPr>
        <p:txBody>
          <a:bodyPr/>
          <a:lstStyle>
            <a:lvl1pPr algn="ctr" defTabSz="795527">
              <a:defRPr sz="3741"/>
            </a:lvl1pPr>
          </a:lstStyle>
          <a:p>
            <a:r>
              <a:t>Docker Engine - Running Tests inside Containers</a:t>
            </a:r>
          </a:p>
        </p:txBody>
      </p:sp>
      <p:sp>
        <p:nvSpPr>
          <p:cNvPr id="4483" name="Shape 4483"/>
          <p:cNvSpPr/>
          <p:nvPr/>
        </p:nvSpPr>
        <p:spPr>
          <a:xfrm>
            <a:off x="708780" y="1929127"/>
            <a:ext cx="6088367" cy="3551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cd ~/training-books-ms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run -it --rm \</a:t>
            </a:r>
          </a:p>
          <a:p>
            <a:pPr>
              <a:defRPr>
                <a:solidFill>
                  <a:srgbClr val="54585B"/>
                </a:solidFill>
                <a:latin typeface="Arial"/>
                <a:ea typeface="Arial"/>
                <a:cs typeface="Arial"/>
                <a:sym typeface="Arial"/>
              </a:defRPr>
            </a:pPr>
            <a:r>
              <a:t>    -v $PWD/client/components:/source/client/components \</a:t>
            </a:r>
          </a:p>
          <a:p>
            <a:pPr>
              <a:defRPr>
                <a:solidFill>
                  <a:srgbClr val="54585B"/>
                </a:solidFill>
                <a:latin typeface="Arial"/>
                <a:ea typeface="Arial"/>
                <a:cs typeface="Arial"/>
                <a:sym typeface="Arial"/>
              </a:defRPr>
            </a:pPr>
            <a:r>
              <a:t>    -v $PWD/client/test:/source/client/test \</a:t>
            </a:r>
          </a:p>
          <a:p>
            <a:pPr>
              <a:defRPr>
                <a:solidFill>
                  <a:srgbClr val="54585B"/>
                </a:solidFill>
                <a:latin typeface="Arial"/>
                <a:ea typeface="Arial"/>
                <a:cs typeface="Arial"/>
                <a:sym typeface="Arial"/>
              </a:defRPr>
            </a:pPr>
            <a:r>
              <a:t>    -v $PWD/src:/source/src \</a:t>
            </a:r>
          </a:p>
          <a:p>
            <a:pPr>
              <a:defRPr>
                <a:solidFill>
                  <a:srgbClr val="54585B"/>
                </a:solidFill>
                <a:latin typeface="Arial"/>
                <a:ea typeface="Arial"/>
                <a:cs typeface="Arial"/>
                <a:sym typeface="Arial"/>
              </a:defRPr>
            </a:pPr>
            <a:r>
              <a:t>    -v $PWD/target/scala-2.10:/source/target/scala-2.10 \</a:t>
            </a:r>
          </a:p>
          <a:p>
            <a:pPr>
              <a:defRPr>
                <a:solidFill>
                  <a:srgbClr val="54585B"/>
                </a:solidFill>
                <a:latin typeface="Arial"/>
                <a:ea typeface="Arial"/>
                <a:cs typeface="Arial"/>
                <a:sym typeface="Arial"/>
              </a:defRPr>
            </a:pPr>
            <a:r>
              <a:t>    --env TEST_TYPE=all \</a:t>
            </a:r>
          </a:p>
          <a:p>
            <a:pPr>
              <a:defRPr>
                <a:solidFill>
                  <a:srgbClr val="54585B"/>
                </a:solidFill>
                <a:latin typeface="Arial"/>
                <a:ea typeface="Arial"/>
                <a:cs typeface="Arial"/>
                <a:sym typeface="Arial"/>
              </a:defRPr>
            </a:pPr>
            <a:r>
              <a:t>    10.100.198.200:5000/training-books-ms-tests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ll target/scala-2.10/</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ps -a | grep books</a:t>
            </a:r>
          </a:p>
        </p:txBody>
      </p:sp>
      <p:pic>
        <p:nvPicPr>
          <p:cNvPr id="4484" name="docker-running-tests.png">
            <a:hlinkClick r:id="rId3"/>
          </p:cNvPr>
          <p:cNvPicPr>
            <a:picLocks noChangeAspect="1"/>
          </p:cNvPicPr>
          <p:nvPr/>
        </p:nvPicPr>
        <p:blipFill>
          <a:blip r:embed="rId4">
            <a:extLst/>
          </a:blip>
          <a:stretch>
            <a:fillRect/>
          </a:stretch>
        </p:blipFill>
        <p:spPr>
          <a:xfrm>
            <a:off x="6856778" y="2699792"/>
            <a:ext cx="5286502" cy="4158208"/>
          </a:xfrm>
          <a:prstGeom prst="rect">
            <a:avLst/>
          </a:prstGeom>
          <a:ln w="12700">
            <a:miter lim="400000"/>
          </a:ln>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8" name="Shape 4488"/>
          <p:cNvSpPr>
            <a:spLocks noGrp="1"/>
          </p:cNvSpPr>
          <p:nvPr>
            <p:ph type="title"/>
          </p:nvPr>
        </p:nvSpPr>
        <p:spPr>
          <a:xfrm>
            <a:off x="-51080" y="135504"/>
            <a:ext cx="9804359" cy="1358702"/>
          </a:xfrm>
          <a:prstGeom prst="rect">
            <a:avLst/>
          </a:prstGeom>
        </p:spPr>
        <p:txBody>
          <a:bodyPr/>
          <a:lstStyle>
            <a:lvl1pPr algn="ctr" defTabSz="795527">
              <a:defRPr sz="3741"/>
            </a:lvl1pPr>
          </a:lstStyle>
          <a:p>
            <a:r>
              <a:t>Docker Engine - Building Containers and Pushing Them to the Private Registry</a:t>
            </a:r>
          </a:p>
        </p:txBody>
      </p:sp>
      <p:sp>
        <p:nvSpPr>
          <p:cNvPr id="4489" name="Shape 4489"/>
          <p:cNvSpPr/>
          <p:nvPr/>
        </p:nvSpPr>
        <p:spPr>
          <a:xfrm>
            <a:off x="708780" y="1929127"/>
            <a:ext cx="6025971" cy="14174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cat Dockerfile</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build -t 10.100.198.200:5000/training-books-ms .</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push 10.100.198.200:5000/training-books-ms</a:t>
            </a:r>
          </a:p>
        </p:txBody>
      </p:sp>
      <p:pic>
        <p:nvPicPr>
          <p:cNvPr id="4490" name="docker-build.png">
            <a:hlinkClick r:id="rId3"/>
          </p:cNvPr>
          <p:cNvPicPr>
            <a:picLocks noChangeAspect="1"/>
          </p:cNvPicPr>
          <p:nvPr/>
        </p:nvPicPr>
        <p:blipFill>
          <a:blip r:embed="rId4">
            <a:extLst/>
          </a:blip>
          <a:stretch>
            <a:fillRect/>
          </a:stretch>
        </p:blipFill>
        <p:spPr>
          <a:xfrm>
            <a:off x="6779508" y="2611064"/>
            <a:ext cx="5399306" cy="4246936"/>
          </a:xfrm>
          <a:prstGeom prst="rect">
            <a:avLst/>
          </a:prstGeom>
          <a:ln w="12700">
            <a:miter lim="400000"/>
          </a:ln>
        </p:spPr>
      </p:pic>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4" name="Shape 4494"/>
          <p:cNvSpPr>
            <a:spLocks noGrp="1"/>
          </p:cNvSpPr>
          <p:nvPr>
            <p:ph type="title"/>
          </p:nvPr>
        </p:nvSpPr>
        <p:spPr>
          <a:xfrm>
            <a:off x="798781" y="833967"/>
            <a:ext cx="10970004" cy="836099"/>
          </a:xfrm>
          <a:prstGeom prst="rect">
            <a:avLst/>
          </a:prstGeom>
        </p:spPr>
        <p:txBody>
          <a:bodyPr/>
          <a:lstStyle/>
          <a:p>
            <a:r>
              <a:t>BREAK</a:t>
            </a:r>
          </a:p>
        </p:txBody>
      </p:sp>
      <p:sp>
        <p:nvSpPr>
          <p:cNvPr id="4495" name="Shape 4495"/>
          <p:cNvSpPr>
            <a:spLocks noGrp="1"/>
          </p:cNvSpPr>
          <p:nvPr>
            <p:ph type="body" idx="1"/>
          </p:nvPr>
        </p:nvSpPr>
        <p:spPr>
          <a:xfrm>
            <a:off x="799774" y="1691863"/>
            <a:ext cx="10968801" cy="4526105"/>
          </a:xfrm>
          <a:prstGeom prst="rect">
            <a:avLst/>
          </a:prstGeom>
        </p:spPr>
        <p:txBody>
          <a:bodyPr/>
          <a:lstStyle/>
          <a:p>
            <a:endParaRP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7" name="Shape 4497"/>
          <p:cNvSpPr>
            <a:spLocks noGrp="1"/>
          </p:cNvSpPr>
          <p:nvPr>
            <p:ph type="title"/>
          </p:nvPr>
        </p:nvSpPr>
        <p:spPr>
          <a:xfrm>
            <a:off x="-51080" y="-59931"/>
            <a:ext cx="9804359" cy="1358701"/>
          </a:xfrm>
          <a:prstGeom prst="rect">
            <a:avLst/>
          </a:prstGeom>
        </p:spPr>
        <p:txBody>
          <a:bodyPr/>
          <a:lstStyle>
            <a:lvl1pPr algn="ctr">
              <a:defRPr sz="4300"/>
            </a:lvl1pPr>
          </a:lstStyle>
          <a:p>
            <a:r>
              <a:t>Docker Engine - Running Containers</a:t>
            </a:r>
          </a:p>
        </p:txBody>
      </p:sp>
      <p:sp>
        <p:nvSpPr>
          <p:cNvPr id="4498" name="Shape 4498"/>
          <p:cNvSpPr/>
          <p:nvPr/>
        </p:nvSpPr>
        <p:spPr>
          <a:xfrm>
            <a:off x="708780" y="1929127"/>
            <a:ext cx="4639972" cy="32843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docker run -d --name books-ms-db mongo</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run -d --name books-ms \</a:t>
            </a:r>
          </a:p>
          <a:p>
            <a:pPr>
              <a:defRPr>
                <a:solidFill>
                  <a:srgbClr val="54585B"/>
                </a:solidFill>
                <a:latin typeface="Arial"/>
                <a:ea typeface="Arial"/>
                <a:cs typeface="Arial"/>
                <a:sym typeface="Arial"/>
              </a:defRPr>
            </a:pPr>
            <a:r>
              <a:t>    -p 1234:8080 \</a:t>
            </a:r>
          </a:p>
          <a:p>
            <a:pPr>
              <a:defRPr>
                <a:solidFill>
                  <a:srgbClr val="54585B"/>
                </a:solidFill>
                <a:latin typeface="Arial"/>
                <a:ea typeface="Arial"/>
                <a:cs typeface="Arial"/>
                <a:sym typeface="Arial"/>
              </a:defRPr>
            </a:pPr>
            <a:r>
              <a:t>    --link books-ms-db:db \</a:t>
            </a:r>
          </a:p>
          <a:p>
            <a:pPr>
              <a:defRPr>
                <a:solidFill>
                  <a:srgbClr val="54585B"/>
                </a:solidFill>
                <a:latin typeface="Arial"/>
                <a:ea typeface="Arial"/>
                <a:cs typeface="Arial"/>
                <a:sym typeface="Arial"/>
              </a:defRPr>
            </a:pPr>
            <a:r>
              <a:t>    10.100.198.200:5000/training-books-ms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exec -it books-ms env | grep DB</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docker ps</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curl -I localhost:1234/api/v1/books</a:t>
            </a:r>
          </a:p>
        </p:txBody>
      </p:sp>
      <p:pic>
        <p:nvPicPr>
          <p:cNvPr id="4499" name="docker-running.png">
            <a:hlinkClick r:id="rId3"/>
          </p:cNvPr>
          <p:cNvPicPr>
            <a:picLocks noChangeAspect="1"/>
          </p:cNvPicPr>
          <p:nvPr/>
        </p:nvPicPr>
        <p:blipFill>
          <a:blip r:embed="rId4">
            <a:extLst/>
          </a:blip>
          <a:stretch>
            <a:fillRect/>
          </a:stretch>
        </p:blipFill>
        <p:spPr>
          <a:xfrm>
            <a:off x="5597790" y="1681559"/>
            <a:ext cx="6581024" cy="5176441"/>
          </a:xfrm>
          <a:prstGeom prst="rect">
            <a:avLst/>
          </a:prstGeom>
          <a:ln w="12700">
            <a:miter lim="400000"/>
          </a:ln>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3" name="Shape 4503"/>
          <p:cNvSpPr>
            <a:spLocks noGrp="1"/>
          </p:cNvSpPr>
          <p:nvPr>
            <p:ph type="title"/>
          </p:nvPr>
        </p:nvSpPr>
        <p:spPr>
          <a:xfrm>
            <a:off x="-51080" y="-59931"/>
            <a:ext cx="9804359" cy="1358701"/>
          </a:xfrm>
          <a:prstGeom prst="rect">
            <a:avLst/>
          </a:prstGeom>
        </p:spPr>
        <p:txBody>
          <a:bodyPr/>
          <a:lstStyle>
            <a:lvl1pPr algn="ctr" defTabSz="713230">
              <a:defRPr sz="3700"/>
            </a:lvl1pPr>
          </a:lstStyle>
          <a:p>
            <a:r>
              <a:t>Docker Engine - Logging, Stopping and Removing Containers</a:t>
            </a:r>
          </a:p>
        </p:txBody>
      </p:sp>
      <p:sp>
        <p:nvSpPr>
          <p:cNvPr id="4504" name="Shape 4504"/>
          <p:cNvSpPr/>
          <p:nvPr/>
        </p:nvSpPr>
        <p:spPr>
          <a:xfrm>
            <a:off x="708781" y="1929127"/>
            <a:ext cx="5486134" cy="413235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500">
                <a:solidFill>
                  <a:srgbClr val="54585B"/>
                </a:solidFill>
                <a:latin typeface="Arial"/>
                <a:ea typeface="Arial"/>
                <a:cs typeface="Arial"/>
                <a:sym typeface="Arial"/>
              </a:defRPr>
            </a:pPr>
            <a:r>
              <a:t>$ docker logs books-ms</a:t>
            </a:r>
          </a:p>
          <a:p>
            <a:pPr>
              <a:defRPr sz="2500">
                <a:solidFill>
                  <a:srgbClr val="54585B"/>
                </a:solidFill>
                <a:latin typeface="Arial"/>
                <a:ea typeface="Arial"/>
                <a:cs typeface="Arial"/>
                <a:sym typeface="Arial"/>
              </a:defRPr>
            </a:pPr>
            <a:endParaRPr/>
          </a:p>
          <a:p>
            <a:pPr>
              <a:defRPr sz="2500">
                <a:solidFill>
                  <a:srgbClr val="54585B"/>
                </a:solidFill>
                <a:latin typeface="Arial"/>
                <a:ea typeface="Arial"/>
                <a:cs typeface="Arial"/>
                <a:sym typeface="Arial"/>
              </a:defRPr>
            </a:pPr>
            <a:r>
              <a:t>$ docker logs books-ms-db</a:t>
            </a:r>
          </a:p>
          <a:p>
            <a:pPr>
              <a:defRPr sz="2500">
                <a:solidFill>
                  <a:srgbClr val="54585B"/>
                </a:solidFill>
                <a:latin typeface="Arial"/>
                <a:ea typeface="Arial"/>
                <a:cs typeface="Arial"/>
                <a:sym typeface="Arial"/>
              </a:defRPr>
            </a:pPr>
            <a:endParaRPr/>
          </a:p>
          <a:p>
            <a:pPr>
              <a:defRPr sz="2500">
                <a:solidFill>
                  <a:srgbClr val="54585B"/>
                </a:solidFill>
                <a:latin typeface="Arial"/>
                <a:ea typeface="Arial"/>
                <a:cs typeface="Arial"/>
                <a:sym typeface="Arial"/>
              </a:defRPr>
            </a:pPr>
            <a:r>
              <a:t>$ docker stop books-ms-db books-ms</a:t>
            </a:r>
          </a:p>
          <a:p>
            <a:pPr>
              <a:defRPr sz="2500">
                <a:solidFill>
                  <a:srgbClr val="54585B"/>
                </a:solidFill>
                <a:latin typeface="Arial"/>
                <a:ea typeface="Arial"/>
                <a:cs typeface="Arial"/>
                <a:sym typeface="Arial"/>
              </a:defRPr>
            </a:pPr>
            <a:endParaRPr/>
          </a:p>
          <a:p>
            <a:pPr>
              <a:defRPr sz="2500">
                <a:solidFill>
                  <a:srgbClr val="54585B"/>
                </a:solidFill>
                <a:latin typeface="Arial"/>
                <a:ea typeface="Arial"/>
                <a:cs typeface="Arial"/>
                <a:sym typeface="Arial"/>
              </a:defRPr>
            </a:pPr>
            <a:r>
              <a:t>$ docker ps -a</a:t>
            </a:r>
          </a:p>
          <a:p>
            <a:pPr>
              <a:defRPr sz="2500">
                <a:solidFill>
                  <a:srgbClr val="54585B"/>
                </a:solidFill>
                <a:latin typeface="Arial"/>
                <a:ea typeface="Arial"/>
                <a:cs typeface="Arial"/>
                <a:sym typeface="Arial"/>
              </a:defRPr>
            </a:pPr>
            <a:endParaRPr/>
          </a:p>
          <a:p>
            <a:pPr>
              <a:defRPr sz="2500">
                <a:solidFill>
                  <a:srgbClr val="54585B"/>
                </a:solidFill>
                <a:latin typeface="Arial"/>
                <a:ea typeface="Arial"/>
                <a:cs typeface="Arial"/>
                <a:sym typeface="Arial"/>
              </a:defRPr>
            </a:pPr>
            <a:r>
              <a:t>$ docker rm books-ms-db books-ms</a:t>
            </a:r>
          </a:p>
          <a:p>
            <a:pPr>
              <a:defRPr sz="2500">
                <a:solidFill>
                  <a:srgbClr val="54585B"/>
                </a:solidFill>
                <a:latin typeface="Arial"/>
                <a:ea typeface="Arial"/>
                <a:cs typeface="Arial"/>
                <a:sym typeface="Arial"/>
              </a:defRPr>
            </a:pPr>
            <a:endParaRPr/>
          </a:p>
          <a:p>
            <a:pPr>
              <a:defRPr sz="2500">
                <a:solidFill>
                  <a:srgbClr val="54585B"/>
                </a:solidFill>
                <a:latin typeface="Arial"/>
                <a:ea typeface="Arial"/>
                <a:cs typeface="Arial"/>
                <a:sym typeface="Arial"/>
              </a:defRPr>
            </a:pPr>
            <a:r>
              <a:t>$ docker ps -a</a:t>
            </a:r>
          </a:p>
        </p:txBody>
      </p:sp>
      <p:pic>
        <p:nvPicPr>
          <p:cNvPr id="4505" name="docker-logging-stopping-removing.png">
            <a:hlinkClick r:id="rId3"/>
          </p:cNvPr>
          <p:cNvPicPr>
            <a:picLocks noChangeAspect="1"/>
          </p:cNvPicPr>
          <p:nvPr/>
        </p:nvPicPr>
        <p:blipFill>
          <a:blip r:embed="rId4">
            <a:extLst/>
          </a:blip>
          <a:stretch>
            <a:fillRect/>
          </a:stretch>
        </p:blipFill>
        <p:spPr>
          <a:xfrm>
            <a:off x="6189159" y="2146713"/>
            <a:ext cx="5989655" cy="4711287"/>
          </a:xfrm>
          <a:prstGeom prst="rect">
            <a:avLst/>
          </a:prstGeom>
          <a:ln w="12700">
            <a:miter lim="400000"/>
          </a:ln>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9" name="Shape 4509"/>
          <p:cNvSpPr>
            <a:spLocks noGrp="1"/>
          </p:cNvSpPr>
          <p:nvPr>
            <p:ph type="title"/>
          </p:nvPr>
        </p:nvSpPr>
        <p:spPr>
          <a:xfrm>
            <a:off x="-51080" y="-59931"/>
            <a:ext cx="9804359" cy="1358701"/>
          </a:xfrm>
          <a:prstGeom prst="rect">
            <a:avLst/>
          </a:prstGeom>
        </p:spPr>
        <p:txBody>
          <a:bodyPr/>
          <a:lstStyle>
            <a:lvl1pPr algn="ctr">
              <a:defRPr sz="4800"/>
            </a:lvl1pPr>
          </a:lstStyle>
          <a:p>
            <a:r>
              <a:t>Docker Compose</a:t>
            </a:r>
          </a:p>
        </p:txBody>
      </p:sp>
      <p:pic>
        <p:nvPicPr>
          <p:cNvPr id="4510" name="image22.png"/>
          <p:cNvPicPr>
            <a:picLocks noChangeAspect="1"/>
          </p:cNvPicPr>
          <p:nvPr/>
        </p:nvPicPr>
        <p:blipFill>
          <a:blip r:embed="rId3">
            <a:extLst/>
          </a:blip>
          <a:stretch>
            <a:fillRect/>
          </a:stretch>
        </p:blipFill>
        <p:spPr>
          <a:xfrm>
            <a:off x="8604250" y="2235200"/>
            <a:ext cx="3111500" cy="3810000"/>
          </a:xfrm>
          <a:prstGeom prst="rect">
            <a:avLst/>
          </a:prstGeom>
          <a:ln w="12700">
            <a:miter lim="400000"/>
          </a:ln>
        </p:spPr>
      </p:pic>
      <p:sp>
        <p:nvSpPr>
          <p:cNvPr id="4511" name="Shape 4511"/>
          <p:cNvSpPr/>
          <p:nvPr/>
        </p:nvSpPr>
        <p:spPr>
          <a:xfrm>
            <a:off x="1773145" y="2697477"/>
            <a:ext cx="3111503"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Compose</a:t>
            </a:r>
            <a:r>
              <a:rPr b="0"/>
              <a:t> allows defining multi-container application with all of its dependencies in a single file, then spin your application up in a single command.</a:t>
            </a:r>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 name="Shape 4515"/>
          <p:cNvSpPr>
            <a:spLocks noGrp="1"/>
          </p:cNvSpPr>
          <p:nvPr>
            <p:ph type="title"/>
          </p:nvPr>
        </p:nvSpPr>
        <p:spPr>
          <a:xfrm>
            <a:off x="-51080" y="-59931"/>
            <a:ext cx="9804359" cy="1358701"/>
          </a:xfrm>
          <a:prstGeom prst="rect">
            <a:avLst/>
          </a:prstGeom>
        </p:spPr>
        <p:txBody>
          <a:bodyPr/>
          <a:lstStyle>
            <a:lvl1pPr algn="ctr">
              <a:defRPr sz="4800"/>
            </a:lvl1pPr>
          </a:lstStyle>
          <a:p>
            <a:r>
              <a:t>Docker Swarm</a:t>
            </a:r>
          </a:p>
        </p:txBody>
      </p:sp>
      <p:pic>
        <p:nvPicPr>
          <p:cNvPr id="4516" name="image23.png"/>
          <p:cNvPicPr>
            <a:picLocks noChangeAspect="1"/>
          </p:cNvPicPr>
          <p:nvPr/>
        </p:nvPicPr>
        <p:blipFill>
          <a:blip r:embed="rId3">
            <a:extLst/>
          </a:blip>
          <a:stretch>
            <a:fillRect/>
          </a:stretch>
        </p:blipFill>
        <p:spPr>
          <a:xfrm>
            <a:off x="6946900" y="2635250"/>
            <a:ext cx="5080000" cy="4076700"/>
          </a:xfrm>
          <a:prstGeom prst="rect">
            <a:avLst/>
          </a:prstGeom>
          <a:ln w="12700">
            <a:miter lim="400000"/>
          </a:ln>
        </p:spPr>
      </p:pic>
      <p:sp>
        <p:nvSpPr>
          <p:cNvPr id="4517" name="Shape 4517"/>
          <p:cNvSpPr/>
          <p:nvPr/>
        </p:nvSpPr>
        <p:spPr>
          <a:xfrm>
            <a:off x="1071624" y="2780028"/>
            <a:ext cx="3930626"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Swarm</a:t>
            </a:r>
            <a:r>
              <a:rPr b="0"/>
              <a:t> provides native clustering capabilities to turn a group of Docker engines into a single, virtual Docker Engine. With these pooled resources, you can scale out your application as if it were running on a single, huge computer.</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9" name="Shape 4279"/>
          <p:cNvSpPr>
            <a:spLocks noGrp="1"/>
          </p:cNvSpPr>
          <p:nvPr>
            <p:ph type="title"/>
          </p:nvPr>
        </p:nvSpPr>
        <p:spPr>
          <a:xfrm>
            <a:off x="798781" y="833967"/>
            <a:ext cx="10970004" cy="836099"/>
          </a:xfrm>
          <a:prstGeom prst="rect">
            <a:avLst/>
          </a:prstGeom>
          <a:solidFill>
            <a:srgbClr val="DEEBF7"/>
          </a:solidFill>
        </p:spPr>
        <p:txBody>
          <a:bodyPr/>
          <a:lstStyle>
            <a:lvl1pPr algn="ctr" defTabSz="850391">
              <a:defRPr sz="4464" b="1"/>
            </a:lvl1pPr>
          </a:lstStyle>
          <a:p>
            <a:r>
              <a:t>Day 1 -- Timing</a:t>
            </a:r>
          </a:p>
        </p:txBody>
      </p:sp>
      <p:graphicFrame>
        <p:nvGraphicFramePr>
          <p:cNvPr id="4280" name="Table 4280"/>
          <p:cNvGraphicFramePr/>
          <p:nvPr/>
        </p:nvGraphicFramePr>
        <p:xfrm>
          <a:off x="1960879" y="2081105"/>
          <a:ext cx="8127999" cy="4419600"/>
        </p:xfrm>
        <a:graphic>
          <a:graphicData uri="http://schemas.openxmlformats.org/drawingml/2006/table">
            <a:tbl>
              <a:tblPr firstRow="1">
                <a:tableStyleId>{4C3C2611-4C71-4FC5-86AE-919BDF0F9419}</a:tableStyleId>
              </a:tblPr>
              <a:tblGrid>
                <a:gridCol w="3708400"/>
                <a:gridCol w="2956560"/>
                <a:gridCol w="1463039"/>
              </a:tblGrid>
              <a:tr h="370840">
                <a:tc>
                  <a:txBody>
                    <a:bodyPr/>
                    <a:lstStyle/>
                    <a:p>
                      <a:pPr algn="l">
                        <a:defRPr sz="1800"/>
                      </a:pPr>
                      <a:r>
                        <a:rPr sz="2400" b="1">
                          <a:solidFill>
                            <a:srgbClr val="FFFFFF"/>
                          </a:solidFill>
                        </a:rPr>
                        <a:t>Topic</a:t>
                      </a:r>
                    </a:p>
                  </a:txBody>
                  <a:tcPr marL="45720" marR="45720" horzOverflow="overflow">
                    <a:lnL>
                      <a:solidFill>
                        <a:srgbClr val="A1A1A1"/>
                      </a:solidFill>
                    </a:lnL>
                    <a:lnR w="12700">
                      <a:miter lim="400000"/>
                    </a:lnR>
                    <a:lnT>
                      <a:solidFill>
                        <a:srgbClr val="A1A1A1"/>
                      </a:solidFill>
                    </a:lnT>
                    <a:lnB w="25400">
                      <a:solidFill>
                        <a:srgbClr val="FFFFFF"/>
                      </a:solidFill>
                    </a:lnB>
                    <a:solidFill>
                      <a:schemeClr val="accent3"/>
                    </a:solidFill>
                  </a:tcPr>
                </a:tc>
                <a:tc>
                  <a:txBody>
                    <a:bodyPr/>
                    <a:lstStyle/>
                    <a:p>
                      <a:pPr algn="l">
                        <a:defRPr sz="1800"/>
                      </a:pPr>
                      <a:r>
                        <a:rPr sz="2400" b="1">
                          <a:solidFill>
                            <a:srgbClr val="FFFFFF"/>
                          </a:solidFill>
                        </a:rPr>
                        <a:t>Duration</a:t>
                      </a:r>
                    </a:p>
                  </a:txBody>
                  <a:tcPr marL="45720" marR="45720" horzOverflow="overflow">
                    <a:lnL w="12700">
                      <a:miter lim="400000"/>
                    </a:lnL>
                    <a:lnR w="12700">
                      <a:miter lim="400000"/>
                    </a:lnR>
                    <a:lnT>
                      <a:solidFill>
                        <a:srgbClr val="A1A1A1"/>
                      </a:solidFill>
                    </a:lnT>
                    <a:lnB w="25400">
                      <a:solidFill>
                        <a:srgbClr val="FFFFFF"/>
                      </a:solidFill>
                    </a:lnB>
                    <a:solidFill>
                      <a:schemeClr val="accent3"/>
                    </a:solidFill>
                  </a:tcPr>
                </a:tc>
                <a:tc>
                  <a:txBody>
                    <a:bodyPr/>
                    <a:lstStyle/>
                    <a:p>
                      <a:pPr algn="l">
                        <a:defRPr sz="1800"/>
                      </a:pPr>
                      <a:r>
                        <a:rPr sz="2400" b="1">
                          <a:solidFill>
                            <a:srgbClr val="FFFFFF"/>
                          </a:solidFill>
                        </a:rPr>
                        <a:t>Time</a:t>
                      </a:r>
                    </a:p>
                  </a:txBody>
                  <a:tcPr marL="45720" marR="45720" horzOverflow="overflow">
                    <a:lnL w="12700">
                      <a:miter lim="400000"/>
                    </a:lnL>
                    <a:lnR>
                      <a:solidFill>
                        <a:srgbClr val="A1A1A1"/>
                      </a:solidFill>
                    </a:lnR>
                    <a:lnT>
                      <a:solidFill>
                        <a:srgbClr val="A1A1A1"/>
                      </a:solidFill>
                    </a:lnT>
                    <a:lnB w="25400">
                      <a:solidFill>
                        <a:srgbClr val="FFFFFF"/>
                      </a:solidFill>
                    </a:lnB>
                    <a:solidFill>
                      <a:schemeClr val="accent3"/>
                    </a:solidFill>
                  </a:tcPr>
                </a:tc>
              </a:tr>
              <a:tr h="370840">
                <a:tc>
                  <a:txBody>
                    <a:bodyPr/>
                    <a:lstStyle/>
                    <a:p>
                      <a:pPr>
                        <a:defRPr sz="1800"/>
                      </a:pPr>
                      <a:r>
                        <a:rPr sz="2000">
                          <a:solidFill>
                            <a:srgbClr val="29758C"/>
                          </a:solidFill>
                        </a:rPr>
                        <a:t>Welcome</a:t>
                      </a: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sz="1600" b="1">
                          <a:solidFill>
                            <a:srgbClr val="29758C"/>
                          </a:solidFill>
                        </a:rPr>
                        <a:t>???</a:t>
                      </a: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c>
                  <a:txBody>
                    <a:bodyPr/>
                    <a:lstStyle/>
                    <a:p>
                      <a:pPr>
                        <a:defRPr sz="1800"/>
                      </a:pPr>
                      <a:r>
                        <a:rPr sz="1600" b="1">
                          <a:solidFill>
                            <a:srgbClr val="29758C"/>
                          </a:solidFill>
                        </a:rPr>
                        <a:t>0:00</a:t>
                      </a:r>
                    </a:p>
                  </a:txBody>
                  <a:tcPr marL="45720" marR="45720" horzOverflow="overflow">
                    <a:lnL>
                      <a:solidFill>
                        <a:srgbClr val="A1A1A1"/>
                      </a:solidFill>
                    </a:lnL>
                    <a:lnR>
                      <a:solidFill>
                        <a:srgbClr val="A1A1A1"/>
                      </a:solidFill>
                    </a:lnR>
                    <a:lnT w="25400">
                      <a:solidFill>
                        <a:srgbClr val="FFFFFF"/>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The Need For Pipeline</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sz="1600" b="1">
                          <a:solidFill>
                            <a:srgbClr val="29758C"/>
                          </a:solidFill>
                        </a:rPr>
                        <a:t>???</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pPr>
                        <a:defRPr sz="1800"/>
                      </a:pPr>
                      <a:r>
                        <a:rPr sz="1600" b="1">
                          <a:solidFill>
                            <a:srgbClr val="29758C"/>
                          </a:solidFill>
                        </a:rPr>
                        <a:t>0:00</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What Is Pipeline?</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sz="1600" b="1">
                          <a:solidFill>
                            <a:srgbClr val="29758C"/>
                          </a:solidFill>
                        </a:rPr>
                        <a:t>???</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pPr>
                        <a:defRPr sz="1800"/>
                      </a:pPr>
                      <a:r>
                        <a:rPr sz="1600" b="1">
                          <a:solidFill>
                            <a:srgbClr val="29758C"/>
                          </a:solidFill>
                        </a:rPr>
                        <a:t>0:00</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CD Pipeline</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Pipeline Use Cases</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Key DSL</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Pipeline 101</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Pipeline Structure and Syntax</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r>
              <a:tr h="370840">
                <a:tc>
                  <a:txBody>
                    <a:bodyPr/>
                    <a:lstStyle/>
                    <a:p>
                      <a:pPr>
                        <a:defRPr sz="1800"/>
                      </a:pPr>
                      <a:r>
                        <a:rPr sz="2000">
                          <a:solidFill>
                            <a:srgbClr val="29758C"/>
                          </a:solidFill>
                        </a:rPr>
                        <a:t>Execution and Control</a:t>
                      </a: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solidFill>
                      <a:schemeClr val="accent3">
                        <a:alpha val="40000"/>
                      </a:schemeClr>
                    </a:solidFill>
                  </a:tcPr>
                </a:tc>
              </a:tr>
              <a:tr h="370840">
                <a:tc>
                  <a:txBody>
                    <a:bodyPr/>
                    <a:lstStyle/>
                    <a:p>
                      <a:pPr>
                        <a:defRPr sz="1800"/>
                      </a:pPr>
                      <a:r>
                        <a:rPr sz="2000">
                          <a:solidFill>
                            <a:srgbClr val="29758C"/>
                          </a:solidFill>
                        </a:rPr>
                        <a:t>Review and Exercises</a:t>
                      </a: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c>
                  <a:txBody>
                    <a:bodyPr/>
                    <a:lstStyle/>
                    <a:p>
                      <a:endParaRPr/>
                    </a:p>
                  </a:txBody>
                  <a:tcPr marL="45720" marR="45720" horzOverflow="overflow">
                    <a:lnL>
                      <a:solidFill>
                        <a:srgbClr val="A1A1A1"/>
                      </a:solidFill>
                    </a:lnL>
                    <a:lnR>
                      <a:solidFill>
                        <a:srgbClr val="A1A1A1"/>
                      </a:solidFill>
                    </a:lnR>
                    <a:lnT>
                      <a:solidFill>
                        <a:srgbClr val="A1A1A1"/>
                      </a:solidFill>
                    </a:lnT>
                    <a:lnB>
                      <a:solidFill>
                        <a:srgbClr val="A1A1A1"/>
                      </a:solidFill>
                    </a:lnB>
                  </a:tcPr>
                </a:tc>
              </a:tr>
            </a:tbl>
          </a:graphicData>
        </a:graphic>
      </p:graphicFrame>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1" name="Shape 4521"/>
          <p:cNvSpPr>
            <a:spLocks noGrp="1"/>
          </p:cNvSpPr>
          <p:nvPr>
            <p:ph type="title"/>
          </p:nvPr>
        </p:nvSpPr>
        <p:spPr>
          <a:xfrm>
            <a:off x="-51080" y="-59931"/>
            <a:ext cx="9804359" cy="1358701"/>
          </a:xfrm>
          <a:prstGeom prst="rect">
            <a:avLst/>
          </a:prstGeom>
        </p:spPr>
        <p:txBody>
          <a:bodyPr/>
          <a:lstStyle>
            <a:lvl1pPr algn="ctr">
              <a:defRPr sz="4800"/>
            </a:lvl1pPr>
          </a:lstStyle>
          <a:p>
            <a:r>
              <a:t>Docker Machine</a:t>
            </a:r>
          </a:p>
        </p:txBody>
      </p:sp>
      <p:pic>
        <p:nvPicPr>
          <p:cNvPr id="4522" name="image24.png"/>
          <p:cNvPicPr>
            <a:picLocks noChangeAspect="1"/>
          </p:cNvPicPr>
          <p:nvPr/>
        </p:nvPicPr>
        <p:blipFill>
          <a:blip r:embed="rId3">
            <a:extLst/>
          </a:blip>
          <a:stretch>
            <a:fillRect/>
          </a:stretch>
        </p:blipFill>
        <p:spPr>
          <a:xfrm>
            <a:off x="7979271" y="2054572"/>
            <a:ext cx="3943978" cy="4676429"/>
          </a:xfrm>
          <a:prstGeom prst="rect">
            <a:avLst/>
          </a:prstGeom>
          <a:ln w="12700">
            <a:miter lim="400000"/>
          </a:ln>
        </p:spPr>
      </p:pic>
      <p:sp>
        <p:nvSpPr>
          <p:cNvPr id="4523" name="Shape 4523"/>
          <p:cNvSpPr/>
          <p:nvPr/>
        </p:nvSpPr>
        <p:spPr>
          <a:xfrm>
            <a:off x="1090868" y="2157727"/>
            <a:ext cx="4912058" cy="169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Docker Machine</a:t>
            </a:r>
            <a:r>
              <a:rPr b="0"/>
              <a:t> automatically sets up Docker on your computer, on cloud providers, and inside your data center. Docker Machine provisions the hosts, installs Docker Engine on them, and then configures the Docker client to talk to the Docker Engines.</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7" name="Shape 4527"/>
          <p:cNvSpPr>
            <a:spLocks noGrp="1"/>
          </p:cNvSpPr>
          <p:nvPr>
            <p:ph type="title"/>
          </p:nvPr>
        </p:nvSpPr>
        <p:spPr>
          <a:xfrm>
            <a:off x="-51080" y="-59931"/>
            <a:ext cx="9804359" cy="1358701"/>
          </a:xfrm>
          <a:prstGeom prst="rect">
            <a:avLst/>
          </a:prstGeom>
        </p:spPr>
        <p:txBody>
          <a:bodyPr/>
          <a:lstStyle>
            <a:lvl1pPr algn="ctr">
              <a:defRPr sz="4800"/>
            </a:lvl1pPr>
          </a:lstStyle>
          <a:p>
            <a:r>
              <a:t>Kitematic</a:t>
            </a:r>
          </a:p>
        </p:txBody>
      </p:sp>
      <p:pic>
        <p:nvPicPr>
          <p:cNvPr id="4528" name="image25.png"/>
          <p:cNvPicPr>
            <a:picLocks noChangeAspect="1"/>
          </p:cNvPicPr>
          <p:nvPr/>
        </p:nvPicPr>
        <p:blipFill>
          <a:blip r:embed="rId3">
            <a:extLst/>
          </a:blip>
          <a:stretch>
            <a:fillRect/>
          </a:stretch>
        </p:blipFill>
        <p:spPr>
          <a:xfrm>
            <a:off x="5707286" y="2088526"/>
            <a:ext cx="6510971" cy="4782174"/>
          </a:xfrm>
          <a:prstGeom prst="rect">
            <a:avLst/>
          </a:prstGeom>
          <a:ln w="12700">
            <a:miter lim="400000"/>
          </a:ln>
        </p:spPr>
      </p:pic>
      <p:sp>
        <p:nvSpPr>
          <p:cNvPr id="4529" name="Shape 4529"/>
          <p:cNvSpPr/>
          <p:nvPr/>
        </p:nvSpPr>
        <p:spPr>
          <a:xfrm>
            <a:off x="986130" y="2607565"/>
            <a:ext cx="3179180" cy="22250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pPr>
            <a:r>
              <a:t>Kitematic</a:t>
            </a:r>
            <a:r>
              <a:rPr b="0"/>
              <a:t> is a completely automated process that installs and configures the Docker environment on your machine. Build and run containers through a simple, yet powerful graphical user interface (GUI).</a:t>
            </a:r>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3" name="Shape 4533"/>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534" name="Shape 4534"/>
          <p:cNvSpPr/>
          <p:nvPr/>
        </p:nvSpPr>
        <p:spPr>
          <a:xfrm>
            <a:off x="708781" y="1929127"/>
            <a:ext cx="1489355" cy="884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exit</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vagrant halt</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 name="Shape 4536"/>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2</a:t>
            </a:r>
            <a:br>
              <a:rPr sz="2632"/>
            </a:br>
            <a:endParaRPr sz="3008"/>
          </a:p>
          <a:p>
            <a:pPr algn="ctr" defTabSz="859536">
              <a:defRPr sz="4041"/>
            </a:pPr>
            <a:r>
              <a:t>Review</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8" name="Shape 4538"/>
          <p:cNvSpPr>
            <a:spLocks noGrp="1"/>
          </p:cNvSpPr>
          <p:nvPr>
            <p:ph type="title"/>
          </p:nvPr>
        </p:nvSpPr>
        <p:spPr>
          <a:xfrm>
            <a:off x="798781" y="833967"/>
            <a:ext cx="10970004" cy="836099"/>
          </a:xfrm>
          <a:prstGeom prst="rect">
            <a:avLst/>
          </a:prstGeom>
        </p:spPr>
        <p:txBody>
          <a:bodyPr/>
          <a:lstStyle/>
          <a:p>
            <a:r>
              <a:t>Review Of Day 2 Concepts</a:t>
            </a:r>
          </a:p>
        </p:txBody>
      </p:sp>
      <p:sp>
        <p:nvSpPr>
          <p:cNvPr id="4539" name="Shape 4539"/>
          <p:cNvSpPr/>
          <p:nvPr/>
        </p:nvSpPr>
        <p:spPr>
          <a:xfrm>
            <a:off x="2592618" y="2463633"/>
            <a:ext cx="6050118" cy="3469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Docker benefits &amp; advantages</a:t>
            </a:r>
          </a:p>
          <a:p>
            <a:pPr marL="180473" indent="-180473">
              <a:buSzPct val="100000"/>
              <a:buChar char="•"/>
              <a:defRPr sz="3300"/>
            </a:pPr>
            <a:r>
              <a:t>Docker use cases</a:t>
            </a:r>
          </a:p>
          <a:p>
            <a:pPr marL="180473" indent="-180473">
              <a:buSzPct val="100000"/>
              <a:buChar char="•"/>
              <a:defRPr sz="3300"/>
            </a:pPr>
            <a:r>
              <a:t>Docker Hub and Registry</a:t>
            </a:r>
          </a:p>
          <a:p>
            <a:pPr marL="180473" indent="-180473">
              <a:buSzPct val="100000"/>
              <a:buChar char="•"/>
              <a:defRPr sz="3300"/>
            </a:pPr>
            <a:r>
              <a:t>Docker Engine</a:t>
            </a:r>
          </a:p>
          <a:p>
            <a:pPr marL="180473" indent="-180473">
              <a:buSzPct val="100000"/>
              <a:buChar char="•"/>
              <a:defRPr sz="3300"/>
            </a:pPr>
            <a:r>
              <a:t>Docker Compose</a:t>
            </a:r>
          </a:p>
          <a:p>
            <a:pPr marL="180473" indent="-180473">
              <a:buSzPct val="100000"/>
              <a:buChar char="•"/>
              <a:defRPr sz="3300"/>
            </a:pPr>
            <a:r>
              <a:t>Docker Swarm</a:t>
            </a:r>
          </a:p>
          <a:p>
            <a:pPr marL="180473" indent="-180473">
              <a:buSzPct val="100000"/>
              <a:buChar char="•"/>
              <a:defRPr sz="3300"/>
            </a:pPr>
            <a:r>
              <a:t>Docker Machine</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3" name="Shape 4543"/>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2</a:t>
            </a:r>
            <a:br>
              <a:rPr sz="2632"/>
            </a:br>
            <a:endParaRPr sz="3008"/>
          </a:p>
          <a:p>
            <a:pPr algn="ctr" defTabSz="859536">
              <a:defRPr sz="4041"/>
            </a:pPr>
            <a:r>
              <a:t>Exercise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5" name="Shape 4545"/>
          <p:cNvSpPr>
            <a:spLocks noGrp="1"/>
          </p:cNvSpPr>
          <p:nvPr>
            <p:ph type="title"/>
          </p:nvPr>
        </p:nvSpPr>
        <p:spPr>
          <a:xfrm>
            <a:off x="2123087" y="833967"/>
            <a:ext cx="8227501" cy="836099"/>
          </a:xfrm>
          <a:prstGeom prst="rect">
            <a:avLst/>
          </a:prstGeom>
        </p:spPr>
        <p:txBody>
          <a:bodyPr/>
          <a:lstStyle/>
          <a:p>
            <a:r>
              <a:t>Day 2 – Exercise </a:t>
            </a:r>
          </a:p>
        </p:txBody>
      </p:sp>
      <p:sp>
        <p:nvSpPr>
          <p:cNvPr id="4546" name="Shape 4546"/>
          <p:cNvSpPr/>
          <p:nvPr/>
        </p:nvSpPr>
        <p:spPr>
          <a:xfrm>
            <a:off x="1458084" y="2361997"/>
            <a:ext cx="9754168" cy="3850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3200"/>
            </a:pPr>
            <a:r>
              <a:t>Pick one of the simple projects you worked on recently.</a:t>
            </a:r>
          </a:p>
          <a:p>
            <a:pPr marL="180473" indent="-180473">
              <a:buSzPct val="100000"/>
              <a:buChar char="•"/>
              <a:defRPr sz="3200"/>
            </a:pPr>
            <a:r>
              <a:t>Write a Dockerfile defining everything the application or the service needs.</a:t>
            </a:r>
          </a:p>
          <a:p>
            <a:pPr marL="180473" indent="-180473">
              <a:buSzPct val="100000"/>
              <a:buChar char="•"/>
              <a:defRPr sz="3200"/>
            </a:pPr>
            <a:r>
              <a:t>Pass through the whole process of building the container, pushing it to the registry, pulling and running it.</a:t>
            </a:r>
          </a:p>
          <a:p>
            <a:pPr marL="180473" indent="-180473">
              <a:buSzPct val="100000"/>
              <a:buChar char="•"/>
              <a:defRPr sz="3200"/>
            </a:pPr>
            <a:r>
              <a:t>Send results to </a:t>
            </a:r>
            <a:r>
              <a:rPr u="sng">
                <a:solidFill>
                  <a:srgbClr val="0000FF"/>
                </a:solidFill>
                <a:uFill>
                  <a:solidFill>
                    <a:srgbClr val="0000FF"/>
                  </a:solidFill>
                </a:uFill>
                <a:hlinkClick r:id="rId3"/>
              </a:rPr>
              <a:t>vfarcic@cloudbees.com</a:t>
            </a:r>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0" name="Shape 4550"/>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551" name="Shape 4551"/>
          <p:cNvSpPr/>
          <p:nvPr/>
        </p:nvSpPr>
        <p:spPr>
          <a:xfrm>
            <a:off x="708781" y="1929127"/>
            <a:ext cx="3490225" cy="197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400">
                <a:solidFill>
                  <a:srgbClr val="54585B"/>
                </a:solidFill>
                <a:latin typeface="Arial"/>
                <a:ea typeface="Arial"/>
                <a:cs typeface="Arial"/>
                <a:sym typeface="Arial"/>
              </a:defRPr>
            </a:pPr>
            <a:r>
              <a:t>$ exit</a:t>
            </a:r>
          </a:p>
          <a:p>
            <a:pPr>
              <a:defRPr sz="4400">
                <a:solidFill>
                  <a:srgbClr val="54585B"/>
                </a:solidFill>
                <a:latin typeface="Arial"/>
                <a:ea typeface="Arial"/>
                <a:cs typeface="Arial"/>
                <a:sym typeface="Arial"/>
              </a:defRPr>
            </a:pPr>
            <a:endParaRPr/>
          </a:p>
          <a:p>
            <a:pPr>
              <a:defRPr sz="4400">
                <a:solidFill>
                  <a:srgbClr val="54585B"/>
                </a:solidFill>
                <a:latin typeface="Arial"/>
                <a:ea typeface="Arial"/>
                <a:cs typeface="Arial"/>
                <a:sym typeface="Arial"/>
              </a:defRPr>
            </a:pPr>
            <a:r>
              <a:t>$ vagrant halt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5" name="Shape 4555"/>
          <p:cNvSpPr>
            <a:spLocks noGrp="1"/>
          </p:cNvSpPr>
          <p:nvPr>
            <p:ph type="title"/>
          </p:nvPr>
        </p:nvSpPr>
        <p:spPr>
          <a:xfrm>
            <a:off x="914400" y="2127736"/>
            <a:ext cx="10464801" cy="3009748"/>
          </a:xfrm>
          <a:prstGeom prst="rect">
            <a:avLst/>
          </a:prstGeom>
        </p:spPr>
        <p:txBody>
          <a:bodyPr/>
          <a:lstStyle/>
          <a:p>
            <a:pPr algn="ctr">
              <a:defRPr sz="2500"/>
            </a:pPr>
            <a:r>
              <a:t>Pipeline with Docker</a:t>
            </a:r>
            <a:br/>
            <a:r>
              <a:rPr sz="2800"/>
              <a:t>Day 3</a:t>
            </a:r>
            <a:br>
              <a:rPr sz="2800"/>
            </a:br>
            <a:endParaRPr sz="3200"/>
          </a:p>
          <a:p>
            <a:pPr algn="ctr">
              <a:defRPr sz="4300"/>
            </a:pPr>
            <a:r>
              <a:t>The Project</a:t>
            </a:r>
            <a:br/>
            <a:r>
              <a:t>Part 1</a:t>
            </a:r>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7" name="Shape 4557"/>
          <p:cNvSpPr>
            <a:spLocks noGrp="1"/>
          </p:cNvSpPr>
          <p:nvPr>
            <p:ph type="title"/>
          </p:nvPr>
        </p:nvSpPr>
        <p:spPr>
          <a:xfrm>
            <a:off x="2123087" y="833967"/>
            <a:ext cx="8227501" cy="836099"/>
          </a:xfrm>
          <a:prstGeom prst="rect">
            <a:avLst/>
          </a:prstGeom>
        </p:spPr>
        <p:txBody>
          <a:bodyPr/>
          <a:lstStyle/>
          <a:p>
            <a:r>
              <a:t>Prepare the Environments</a:t>
            </a:r>
          </a:p>
        </p:txBody>
      </p:sp>
      <p:sp>
        <p:nvSpPr>
          <p:cNvPr id="4558" name="Shape 4558"/>
          <p:cNvSpPr/>
          <p:nvPr/>
        </p:nvSpPr>
        <p:spPr>
          <a:xfrm>
            <a:off x="1938395" y="2037081"/>
            <a:ext cx="8774751" cy="1005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2100" i="1">
                <a:solidFill>
                  <a:srgbClr val="929292"/>
                </a:solidFill>
                <a:latin typeface="Menlo"/>
                <a:ea typeface="Menlo"/>
                <a:cs typeface="Menlo"/>
                <a:sym typeface="Menlo"/>
              </a:defRPr>
            </a:pPr>
            <a:r>
              <a:t>vagrant up cje</a:t>
            </a:r>
          </a:p>
          <a:p>
            <a:pPr defTabSz="457200">
              <a:defRPr sz="2100" i="1">
                <a:solidFill>
                  <a:srgbClr val="929292"/>
                </a:solidFill>
                <a:latin typeface="Menlo"/>
                <a:ea typeface="Menlo"/>
                <a:cs typeface="Menlo"/>
                <a:sym typeface="Menlo"/>
              </a:defRPr>
            </a:pPr>
            <a:endParaRPr/>
          </a:p>
          <a:p>
            <a:pPr defTabSz="457200">
              <a:defRPr sz="2100" i="1">
                <a:solidFill>
                  <a:srgbClr val="929292"/>
                </a:solidFill>
                <a:latin typeface="Menlo"/>
                <a:ea typeface="Menlo"/>
                <a:cs typeface="Menlo"/>
                <a:sym typeface="Menlo"/>
              </a:defRPr>
            </a:pPr>
            <a:r>
              <a:t>vagrant ssh cje -c "/vagrant/scripts/provision_cje.sh"</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2" name="Shape 4282"/>
          <p:cNvSpPr>
            <a:spLocks noGrp="1"/>
          </p:cNvSpPr>
          <p:nvPr>
            <p:ph type="title"/>
          </p:nvPr>
        </p:nvSpPr>
        <p:spPr>
          <a:xfrm>
            <a:off x="2123087" y="833967"/>
            <a:ext cx="8227501" cy="836099"/>
          </a:xfrm>
          <a:prstGeom prst="rect">
            <a:avLst/>
          </a:prstGeom>
        </p:spPr>
        <p:txBody>
          <a:bodyPr/>
          <a:lstStyle/>
          <a:p>
            <a:r>
              <a:t>Prepare the Environments</a:t>
            </a:r>
          </a:p>
        </p:txBody>
      </p:sp>
      <p:sp>
        <p:nvSpPr>
          <p:cNvPr id="4283" name="Shape 4283"/>
          <p:cNvSpPr/>
          <p:nvPr/>
        </p:nvSpPr>
        <p:spPr>
          <a:xfrm>
            <a:off x="1938395" y="2037081"/>
            <a:ext cx="505877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200" i="1">
                <a:solidFill>
                  <a:srgbClr val="929292"/>
                </a:solidFill>
                <a:latin typeface="Menlo"/>
                <a:ea typeface="Menlo"/>
                <a:cs typeface="Menlo"/>
                <a:sym typeface="Menlo"/>
              </a:defRPr>
            </a:pPr>
            <a:r>
              <a:t>vagrant up cje</a:t>
            </a:r>
          </a:p>
          <a:p>
            <a:pPr defTabSz="457200">
              <a:defRPr sz="1200" i="1">
                <a:solidFill>
                  <a:srgbClr val="929292"/>
                </a:solidFill>
                <a:latin typeface="Menlo"/>
                <a:ea typeface="Menlo"/>
                <a:cs typeface="Menlo"/>
                <a:sym typeface="Menlo"/>
              </a:defRPr>
            </a:pPr>
            <a:endParaRPr/>
          </a:p>
          <a:p>
            <a:pPr defTabSz="457200">
              <a:defRPr sz="1200" i="1">
                <a:solidFill>
                  <a:srgbClr val="929292"/>
                </a:solidFill>
                <a:latin typeface="Menlo"/>
                <a:ea typeface="Menlo"/>
                <a:cs typeface="Menlo"/>
                <a:sym typeface="Menlo"/>
              </a:defRPr>
            </a:pPr>
            <a:r>
              <a:t>vagrant ssh cje -c "/vagrant/scripts/provision_cje.sh"</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2" name="Shape 4562"/>
          <p:cNvSpPr>
            <a:spLocks noGrp="1"/>
          </p:cNvSpPr>
          <p:nvPr>
            <p:ph type="title"/>
          </p:nvPr>
        </p:nvSpPr>
        <p:spPr>
          <a:xfrm>
            <a:off x="798781" y="833967"/>
            <a:ext cx="10970004" cy="836099"/>
          </a:xfrm>
          <a:prstGeom prst="rect">
            <a:avLst/>
          </a:prstGeom>
        </p:spPr>
        <p:txBody>
          <a:bodyPr/>
          <a:lstStyle/>
          <a:p>
            <a:r>
              <a:t>Review Of Day 2 Concepts And Exercise</a:t>
            </a:r>
          </a:p>
        </p:txBody>
      </p:sp>
      <p:sp>
        <p:nvSpPr>
          <p:cNvPr id="4563" name="Shape 4563"/>
          <p:cNvSpPr/>
          <p:nvPr/>
        </p:nvSpPr>
        <p:spPr>
          <a:xfrm>
            <a:off x="2592618" y="2463633"/>
            <a:ext cx="6050118" cy="3952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Docker benefits &amp; advantages</a:t>
            </a:r>
          </a:p>
          <a:p>
            <a:pPr marL="180473" indent="-180473">
              <a:buSzPct val="100000"/>
              <a:buChar char="•"/>
              <a:defRPr sz="3300"/>
            </a:pPr>
            <a:r>
              <a:t>Docker use cases</a:t>
            </a:r>
          </a:p>
          <a:p>
            <a:pPr marL="180473" indent="-180473">
              <a:buSzPct val="100000"/>
              <a:buChar char="•"/>
              <a:defRPr sz="3300"/>
            </a:pPr>
            <a:r>
              <a:t>Docker Hub and Registry</a:t>
            </a:r>
          </a:p>
          <a:p>
            <a:pPr marL="180473" indent="-180473">
              <a:buSzPct val="100000"/>
              <a:buChar char="•"/>
              <a:defRPr sz="3300"/>
            </a:pPr>
            <a:r>
              <a:t>Docker Engine</a:t>
            </a:r>
          </a:p>
          <a:p>
            <a:pPr marL="180473" indent="-180473">
              <a:buSzPct val="100000"/>
              <a:buChar char="•"/>
              <a:defRPr sz="3300"/>
            </a:pPr>
            <a:r>
              <a:t>Docker Compose</a:t>
            </a:r>
          </a:p>
          <a:p>
            <a:pPr marL="180473" indent="-180473">
              <a:buSzPct val="100000"/>
              <a:buChar char="•"/>
              <a:defRPr sz="3300"/>
            </a:pPr>
            <a:r>
              <a:t>Docker Swarm</a:t>
            </a:r>
          </a:p>
          <a:p>
            <a:pPr marL="180473" indent="-180473">
              <a:buSzPct val="100000"/>
              <a:buChar char="•"/>
              <a:defRPr sz="3300"/>
            </a:pPr>
            <a:r>
              <a:t>Docker Machine</a:t>
            </a:r>
          </a:p>
          <a:p>
            <a:pPr marL="180473" indent="-180473">
              <a:buSzPct val="100000"/>
              <a:buChar char="•"/>
              <a:defRPr sz="3300"/>
            </a:pPr>
            <a:r>
              <a:t>Exercise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 name="Shape 4567"/>
          <p:cNvSpPr>
            <a:spLocks noGrp="1"/>
          </p:cNvSpPr>
          <p:nvPr>
            <p:ph type="title"/>
          </p:nvPr>
        </p:nvSpPr>
        <p:spPr>
          <a:xfrm>
            <a:off x="1879199" y="538561"/>
            <a:ext cx="8433601" cy="989396"/>
          </a:xfrm>
          <a:prstGeom prst="rect">
            <a:avLst/>
          </a:prstGeom>
        </p:spPr>
        <p:txBody>
          <a:bodyPr/>
          <a:lstStyle>
            <a:lvl1pPr algn="ctr">
              <a:defRPr sz="5400" b="1"/>
            </a:lvl1pPr>
          </a:lstStyle>
          <a:p>
            <a:r>
              <a:t>Course   Agenda</a:t>
            </a:r>
          </a:p>
        </p:txBody>
      </p:sp>
      <p:graphicFrame>
        <p:nvGraphicFramePr>
          <p:cNvPr id="4568" name="Table 4568"/>
          <p:cNvGraphicFramePr/>
          <p:nvPr/>
        </p:nvGraphicFramePr>
        <p:xfrm>
          <a:off x="2184799" y="1527955"/>
          <a:ext cx="8128001" cy="3973212"/>
        </p:xfrm>
        <a:graphic>
          <a:graphicData uri="http://schemas.openxmlformats.org/drawingml/2006/table">
            <a:tbl>
              <a:tblPr>
                <a:tableStyleId>{4C3C2611-4C71-4FC5-86AE-919BDF0F9419}</a:tableStyleId>
              </a:tblPr>
              <a:tblGrid>
                <a:gridCol w="4064000"/>
                <a:gridCol w="4064000"/>
              </a:tblGrid>
              <a:tr h="794642">
                <a:tc>
                  <a:txBody>
                    <a:bodyPr/>
                    <a:lstStyle/>
                    <a:p>
                      <a:pPr algn="l">
                        <a:defRPr sz="1800"/>
                      </a:pPr>
                      <a:r>
                        <a:rPr sz="2800" b="1" strike="sngStrike">
                          <a:solidFill>
                            <a:srgbClr val="26788D"/>
                          </a:solidFill>
                        </a:rPr>
                        <a:t>Day 1</a:t>
                      </a:r>
                    </a:p>
                  </a:txBody>
                  <a:tcPr marL="45720" marR="45720" horzOverflow="overflow">
                    <a:lnL w="57150">
                      <a:solidFill>
                        <a:srgbClr val="808080"/>
                      </a:solidFill>
                    </a:lnL>
                    <a:lnR w="12700">
                      <a:miter lim="400000"/>
                    </a:lnR>
                    <a:lnT w="57150">
                      <a:solidFill>
                        <a:srgbClr val="808080"/>
                      </a:solidFill>
                    </a:lnT>
                  </a:tcPr>
                </a:tc>
                <a:tc>
                  <a:txBody>
                    <a:bodyPr/>
                    <a:lstStyle/>
                    <a:p>
                      <a:pPr algn="l">
                        <a:defRPr sz="1800"/>
                      </a:pPr>
                      <a:r>
                        <a:rPr sz="2800" b="1" strike="sngStrike">
                          <a:solidFill>
                            <a:srgbClr val="26788D"/>
                          </a:solidFill>
                        </a:rPr>
                        <a:t>Pipeline 101</a:t>
                      </a:r>
                    </a:p>
                  </a:txBody>
                  <a:tcPr marL="45720" marR="45720" horzOverflow="overflow">
                    <a:lnL w="12700">
                      <a:miter lim="400000"/>
                    </a:lnL>
                    <a:lnR w="57150">
                      <a:solidFill>
                        <a:srgbClr val="808080"/>
                      </a:solidFill>
                    </a:lnR>
                    <a:lnT w="57150">
                      <a:solidFill>
                        <a:srgbClr val="808080"/>
                      </a:solidFill>
                    </a:lnT>
                  </a:tcPr>
                </a:tc>
              </a:tr>
              <a:tr h="794642">
                <a:tc>
                  <a:txBody>
                    <a:bodyPr/>
                    <a:lstStyle/>
                    <a:p>
                      <a:pPr algn="l">
                        <a:defRPr sz="1800"/>
                      </a:pPr>
                      <a:r>
                        <a:rPr sz="2800" b="1" strike="sngStrike">
                          <a:solidFill>
                            <a:srgbClr val="26788D"/>
                          </a:solidFill>
                        </a:rPr>
                        <a:t>Day 2</a:t>
                      </a:r>
                    </a:p>
                  </a:txBody>
                  <a:tcPr marL="45720" marR="45720" horzOverflow="overflow">
                    <a:lnL w="57150">
                      <a:solidFill>
                        <a:srgbClr val="808080"/>
                      </a:solidFill>
                    </a:lnL>
                    <a:lnR w="12700">
                      <a:miter lim="400000"/>
                    </a:lnR>
                  </a:tcPr>
                </a:tc>
                <a:tc>
                  <a:txBody>
                    <a:bodyPr/>
                    <a:lstStyle/>
                    <a:p>
                      <a:pPr algn="l">
                        <a:defRPr sz="1800"/>
                      </a:pPr>
                      <a:r>
                        <a:rPr sz="2800" b="1" strike="sngStrike">
                          <a:solidFill>
                            <a:srgbClr val="26788D"/>
                          </a:solidFill>
                        </a:rPr>
                        <a:t>Docker 101</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3</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1 </a:t>
                      </a:r>
                    </a:p>
                    <a:p>
                      <a:pPr marL="342900" indent="-342900" algn="l">
                        <a:buSzPct val="100000"/>
                        <a:buFont typeface="Arial"/>
                        <a:buChar char="•"/>
                        <a:defRPr sz="2400">
                          <a:solidFill>
                            <a:srgbClr val="26788D"/>
                          </a:solidFill>
                        </a:defRPr>
                      </a:pPr>
                      <a:r>
                        <a:t>Define the Project </a:t>
                      </a:r>
                    </a:p>
                    <a:p>
                      <a:pPr marL="342900" indent="-342900" algn="l">
                        <a:buSzPct val="100000"/>
                        <a:buFont typeface="Arial"/>
                        <a:buChar char="•"/>
                        <a:defRPr sz="2400">
                          <a:solidFill>
                            <a:srgbClr val="26788D"/>
                          </a:solidFill>
                        </a:defRPr>
                      </a:pPr>
                      <a:r>
                        <a:t>Create the Job</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4</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2 </a:t>
                      </a:r>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horzOverflow="overflow">
                    <a:lnL w="12700">
                      <a:miter lim="400000"/>
                    </a:lnL>
                    <a:lnR w="57150">
                      <a:solidFill>
                        <a:srgbClr val="808080"/>
                      </a:solidFill>
                    </a:lnR>
                  </a:tcPr>
                </a:tc>
              </a:tr>
              <a:tr h="794642">
                <a:tc gridSpan="2">
                  <a:txBody>
                    <a:bodyPr/>
                    <a:lstStyle/>
                    <a:p>
                      <a:pPr algn="ctr">
                        <a:defRPr sz="1800"/>
                      </a:pPr>
                      <a:r>
                        <a:rPr sz="2800" b="1">
                          <a:solidFill>
                            <a:srgbClr val="26788D"/>
                          </a:solidFill>
                        </a:rPr>
                        <a:t>Review and Resources</a:t>
                      </a:r>
                    </a:p>
                  </a:txBody>
                  <a:tcPr marL="45720" marR="45720" horzOverflow="overflow">
                    <a:lnL w="57150">
                      <a:solidFill>
                        <a:srgbClr val="808080"/>
                      </a:solidFill>
                    </a:lnL>
                    <a:lnR w="57150">
                      <a:solidFill>
                        <a:srgbClr val="808080"/>
                      </a:solidFill>
                    </a:lnR>
                    <a:lnB w="57150">
                      <a:solidFill>
                        <a:srgbClr val="808080"/>
                      </a:solidFill>
                    </a:lnB>
                  </a:tcPr>
                </a:tc>
                <a:tc hMerge="1">
                  <a:txBody>
                    <a:bodyPr/>
                    <a:lstStyle/>
                    <a:p>
                      <a:endParaRPr 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0" name="Shape 4570"/>
          <p:cNvSpPr>
            <a:spLocks noGrp="1"/>
          </p:cNvSpPr>
          <p:nvPr>
            <p:ph type="title"/>
          </p:nvPr>
        </p:nvSpPr>
        <p:spPr>
          <a:xfrm>
            <a:off x="1225338" y="841770"/>
            <a:ext cx="6325205" cy="1358702"/>
          </a:xfrm>
          <a:prstGeom prst="rect">
            <a:avLst/>
          </a:prstGeom>
        </p:spPr>
        <p:txBody>
          <a:bodyPr/>
          <a:lstStyle/>
          <a:p>
            <a:r>
              <a:t>The Project</a:t>
            </a:r>
          </a:p>
        </p:txBody>
      </p:sp>
      <p:sp>
        <p:nvSpPr>
          <p:cNvPr id="4571" name="Shape 4571"/>
          <p:cNvSpPr/>
          <p:nvPr/>
        </p:nvSpPr>
        <p:spPr>
          <a:xfrm>
            <a:off x="986514" y="2582667"/>
            <a:ext cx="8033049" cy="751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2200"/>
            </a:pPr>
            <a:r>
              <a:t>Learn how to combine CloudBees Pipeline plugin with Docker</a:t>
            </a:r>
          </a:p>
          <a:p>
            <a:pPr marL="180473" indent="-180473">
              <a:buSzPct val="100000"/>
              <a:buChar char="•"/>
              <a:defRPr sz="2200"/>
            </a:pPr>
            <a:r>
              <a:t>Full service deployment lifecycle</a:t>
            </a: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5" name="Shape 4575"/>
          <p:cNvSpPr>
            <a:spLocks noGrp="1"/>
          </p:cNvSpPr>
          <p:nvPr>
            <p:ph type="title"/>
          </p:nvPr>
        </p:nvSpPr>
        <p:spPr>
          <a:xfrm>
            <a:off x="1225338" y="841770"/>
            <a:ext cx="6325205" cy="1358702"/>
          </a:xfrm>
          <a:prstGeom prst="rect">
            <a:avLst/>
          </a:prstGeom>
        </p:spPr>
        <p:txBody>
          <a:bodyPr/>
          <a:lstStyle/>
          <a:p>
            <a:r>
              <a:t>The Project</a:t>
            </a:r>
          </a:p>
        </p:txBody>
      </p:sp>
      <p:sp>
        <p:nvSpPr>
          <p:cNvPr id="4576" name="Shape 4576"/>
          <p:cNvSpPr/>
          <p:nvPr/>
        </p:nvSpPr>
        <p:spPr>
          <a:xfrm>
            <a:off x="1263185" y="2607566"/>
            <a:ext cx="8368171" cy="19583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2" indent="-180472">
              <a:buSzPct val="100000"/>
              <a:buChar char="•"/>
            </a:pPr>
            <a:r>
              <a:t>Run pre-deployment tests inside a Docker container</a:t>
            </a:r>
          </a:p>
          <a:p>
            <a:pPr marL="180472" indent="-180472">
              <a:buSzPct val="100000"/>
              <a:buChar char="•"/>
            </a:pPr>
            <a:r>
              <a:t>Build artefacts</a:t>
            </a:r>
          </a:p>
          <a:p>
            <a:pPr marL="180472" indent="-180472">
              <a:buSzPct val="100000"/>
              <a:buChar char="•"/>
            </a:pPr>
            <a:r>
              <a:t>Build and push the service container</a:t>
            </a:r>
          </a:p>
          <a:p>
            <a:pPr marL="180472" indent="-180472">
              <a:buSzPct val="100000"/>
              <a:buChar char="•"/>
            </a:pPr>
            <a:r>
              <a:t>Request manual permission to deploy the service container to production</a:t>
            </a:r>
          </a:p>
          <a:p>
            <a:pPr marL="180472" indent="-180472">
              <a:buSzPct val="100000"/>
              <a:buChar char="•"/>
            </a:pPr>
            <a:r>
              <a:t>Pull the service container and all dependent containers to production</a:t>
            </a:r>
          </a:p>
          <a:p>
            <a:pPr marL="180472" indent="-180472">
              <a:buSzPct val="100000"/>
              <a:buChar char="•"/>
            </a:pPr>
            <a:r>
              <a:t>Run the service container and all dependent containers in production</a:t>
            </a:r>
          </a:p>
          <a:p>
            <a:pPr marL="180472" indent="-180472">
              <a:buSzPct val="100000"/>
              <a:buChar char="•"/>
            </a:pPr>
            <a:r>
              <a:t>Run post-deployment tests (integration tests) inside a Docker container</a:t>
            </a:r>
          </a:p>
        </p:txBody>
      </p:sp>
    </p:spTree>
  </p:cSld>
  <p:clrMapOvr>
    <a:masterClrMapping/>
  </p:clrMapOvr>
  <p:transition spd="slow"/>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0" name="Shape 4580"/>
          <p:cNvSpPr>
            <a:spLocks noGrp="1"/>
          </p:cNvSpPr>
          <p:nvPr>
            <p:ph type="title"/>
          </p:nvPr>
        </p:nvSpPr>
        <p:spPr>
          <a:xfrm>
            <a:off x="158538" y="-479031"/>
            <a:ext cx="6325205" cy="1358702"/>
          </a:xfrm>
          <a:prstGeom prst="rect">
            <a:avLst/>
          </a:prstGeom>
        </p:spPr>
        <p:txBody>
          <a:bodyPr/>
          <a:lstStyle/>
          <a:p>
            <a:r>
              <a:t>Create a Pipeline Job</a:t>
            </a:r>
          </a:p>
        </p:txBody>
      </p:sp>
      <p:pic>
        <p:nvPicPr>
          <p:cNvPr id="4581" name="cje-create-pipeline.png">
            <a:hlinkClick r:id="rId3"/>
          </p:cNvPr>
          <p:cNvPicPr>
            <a:picLocks noChangeAspect="1"/>
          </p:cNvPicPr>
          <p:nvPr/>
        </p:nvPicPr>
        <p:blipFill>
          <a:blip r:embed="rId4">
            <a:extLst/>
          </a:blip>
          <a:stretch>
            <a:fillRect/>
          </a:stretch>
        </p:blipFill>
        <p:spPr>
          <a:xfrm>
            <a:off x="567970" y="1153472"/>
            <a:ext cx="11056060" cy="5666231"/>
          </a:xfrm>
          <a:prstGeom prst="rect">
            <a:avLst/>
          </a:prstGeom>
          <a:ln w="12700">
            <a:miter lim="400000"/>
          </a:ln>
        </p:spPr>
      </p:pic>
    </p:spTree>
  </p:cSld>
  <p:clrMapOvr>
    <a:masterClrMapping/>
  </p:clrMapOvr>
  <p:transition spd="slow"/>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5" name="Shape 4585"/>
          <p:cNvSpPr>
            <a:spLocks noGrp="1"/>
          </p:cNvSpPr>
          <p:nvPr>
            <p:ph type="body" sz="quarter" idx="1"/>
          </p:nvPr>
        </p:nvSpPr>
        <p:spPr>
          <a:xfrm>
            <a:off x="799775" y="1693140"/>
            <a:ext cx="5364399" cy="3112677"/>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Specify the node </a:t>
            </a:r>
            <a:r>
              <a:rPr i="1"/>
              <a:t>cd</a:t>
            </a:r>
            <a:r>
              <a:t>, run the pipeline and confirm that it is running inside the </a:t>
            </a:r>
            <a:r>
              <a:rPr i="1"/>
              <a:t>cd</a:t>
            </a:r>
            <a:r>
              <a:t> node by looking at logs.</a:t>
            </a:r>
          </a:p>
        </p:txBody>
      </p:sp>
      <p:sp>
        <p:nvSpPr>
          <p:cNvPr id="4586" name="Shape 4586"/>
          <p:cNvSpPr>
            <a:spLocks noGrp="1"/>
          </p:cNvSpPr>
          <p:nvPr>
            <p:ph type="body" idx="13"/>
          </p:nvPr>
        </p:nvSpPr>
        <p:spPr>
          <a:xfrm>
            <a:off x="6255229" y="2646275"/>
            <a:ext cx="5364402" cy="712641"/>
          </a:xfrm>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4587" name="Shape 4587"/>
          <p:cNvSpPr/>
          <p:nvPr/>
        </p:nvSpPr>
        <p:spPr>
          <a:xfrm>
            <a:off x="615738" y="713524"/>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node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6" grpId="1"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1" name="Shape 4591"/>
          <p:cNvSpPr>
            <a:spLocks noGrp="1"/>
          </p:cNvSpPr>
          <p:nvPr>
            <p:ph type="title"/>
          </p:nvPr>
        </p:nvSpPr>
        <p:spPr>
          <a:xfrm>
            <a:off x="158538" y="-479031"/>
            <a:ext cx="6325205" cy="1358702"/>
          </a:xfrm>
          <a:prstGeom prst="rect">
            <a:avLst/>
          </a:prstGeom>
        </p:spPr>
        <p:txBody>
          <a:bodyPr/>
          <a:lstStyle/>
          <a:p>
            <a:r>
              <a:t>Run the Job</a:t>
            </a:r>
          </a:p>
        </p:txBody>
      </p:sp>
      <p:sp>
        <p:nvSpPr>
          <p:cNvPr id="4592" name="Shape 4592"/>
          <p:cNvSpPr/>
          <p:nvPr/>
        </p:nvSpPr>
        <p:spPr>
          <a:xfrm>
            <a:off x="696226" y="1751331"/>
            <a:ext cx="7289410" cy="8915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r>
              <a:t>Open </a:t>
            </a:r>
            <a:r>
              <a:rPr u="sng">
                <a:solidFill>
                  <a:srgbClr val="0000FF"/>
                </a:solidFill>
                <a:uFill>
                  <a:solidFill>
                    <a:srgbClr val="0000FF"/>
                  </a:solidFill>
                </a:uFill>
                <a:hlinkClick r:id="rId3"/>
              </a:rPr>
              <a:t>http://10.100.198.200:8080/job/my-pipeline/build?delay=0sec</a:t>
            </a:r>
          </a:p>
          <a:p>
            <a:pPr>
              <a:defRPr u="sng">
                <a:solidFill>
                  <a:srgbClr val="0000FF"/>
                </a:solidFill>
                <a:uFill>
                  <a:solidFill>
                    <a:srgbClr val="0000FF"/>
                  </a:solidFill>
                </a:uFill>
              </a:defRPr>
            </a:pPr>
            <a:endParaRPr u="sng">
              <a:solidFill>
                <a:srgbClr val="0000FF"/>
              </a:solidFill>
              <a:uFill>
                <a:solidFill>
                  <a:srgbClr val="0000FF"/>
                </a:solidFill>
              </a:uFill>
              <a:hlinkClick r:id="rId3"/>
            </a:endParaRPr>
          </a:p>
          <a:p>
            <a:r>
              <a:t>Open </a:t>
            </a:r>
            <a:r>
              <a:rPr u="sng">
                <a:solidFill>
                  <a:srgbClr val="0000FF"/>
                </a:solidFill>
                <a:uFill>
                  <a:solidFill>
                    <a:srgbClr val="0000FF"/>
                  </a:solidFill>
                </a:uFill>
                <a:hlinkClick r:id="rId4"/>
              </a:rPr>
              <a:t>http://10.100.198.200:8080/job/my-pipeline/lastBuild/console</a:t>
            </a:r>
          </a:p>
        </p:txBody>
      </p:sp>
      <p:pic>
        <p:nvPicPr>
          <p:cNvPr id="4593" name="image27.png"/>
          <p:cNvPicPr>
            <a:picLocks noChangeAspect="1"/>
          </p:cNvPicPr>
          <p:nvPr/>
        </p:nvPicPr>
        <p:blipFill>
          <a:blip r:embed="rId5">
            <a:extLst/>
          </a:blip>
          <a:stretch>
            <a:fillRect/>
          </a:stretch>
        </p:blipFill>
        <p:spPr>
          <a:xfrm>
            <a:off x="3481720" y="3158124"/>
            <a:ext cx="8075280" cy="307411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 name="Shape 4597"/>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endParaRPr/>
          </a:p>
          <a:p>
            <a:pPr>
              <a:defRPr b="1">
                <a:solidFill>
                  <a:srgbClr val="006098"/>
                </a:solidFill>
              </a:defRPr>
            </a:pPr>
            <a:endParaRPr/>
          </a:p>
          <a:p>
            <a:pPr>
              <a:defRPr b="1">
                <a:solidFill>
                  <a:srgbClr val="006098"/>
                </a:solidFill>
              </a:defRPr>
            </a:pPr>
            <a:r>
              <a:t>Task</a:t>
            </a:r>
            <a:r>
              <a:rPr b="0">
                <a:solidFill>
                  <a:srgbClr val="54585B"/>
                </a:solidFill>
              </a:rPr>
              <a:t>:</a:t>
            </a:r>
          </a:p>
          <a:p>
            <a:endParaRPr b="1">
              <a:solidFill>
                <a:srgbClr val="006098"/>
              </a:solidFill>
            </a:endParaRPr>
          </a:p>
          <a:p>
            <a:r>
              <a:t>Clone the code from the repository </a:t>
            </a:r>
            <a:r>
              <a:rPr u="sng">
                <a:solidFill>
                  <a:srgbClr val="0000FF"/>
                </a:solidFill>
                <a:uFill>
                  <a:solidFill>
                    <a:srgbClr val="0000FF"/>
                  </a:solidFill>
                </a:uFill>
                <a:hlinkClick r:id="rId3"/>
              </a:rPr>
              <a:t>https://github.com/cloudbees/training-books-ms.git</a:t>
            </a:r>
          </a:p>
        </p:txBody>
      </p:sp>
      <p:sp>
        <p:nvSpPr>
          <p:cNvPr id="4598" name="Shape 4598"/>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git "</a:t>
            </a:r>
            <a:r>
              <a:t>https://github.com/cloudbees/training-books-ms.git"</a:t>
            </a:r>
          </a:p>
        </p:txBody>
      </p:sp>
      <p:sp>
        <p:nvSpPr>
          <p:cNvPr id="4599" name="Shape 4599"/>
          <p:cNvSpPr>
            <a:spLocks noGrp="1"/>
          </p:cNvSpPr>
          <p:nvPr>
            <p:ph type="title"/>
          </p:nvPr>
        </p:nvSpPr>
        <p:spPr>
          <a:xfrm>
            <a:off x="679238" y="444500"/>
            <a:ext cx="6325205" cy="1358701"/>
          </a:xfrm>
          <a:prstGeom prst="rect">
            <a:avLst/>
          </a:prstGeom>
        </p:spPr>
        <p:txBody>
          <a:bodyPr anchor="b"/>
          <a:lstStyle/>
          <a:p>
            <a:r>
              <a:t>Key Pipeline DSL – git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8" grpId="1"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3" name="Shape 4603"/>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Assign current job workspace directory to the </a:t>
            </a:r>
            <a:r>
              <a:rPr i="1"/>
              <a:t>dir</a:t>
            </a:r>
            <a:r>
              <a:t> variable, create directory </a:t>
            </a:r>
            <a:r>
              <a:rPr i="1"/>
              <a:t>db</a:t>
            </a:r>
            <a:r>
              <a:t> inside the workspace and assign full permissions to all users.</a:t>
            </a:r>
          </a:p>
        </p:txBody>
      </p:sp>
      <p:sp>
        <p:nvSpPr>
          <p:cNvPr id="4604" name="Shape 4604"/>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a:t>
            </a:r>
            <a:r>
              <a:rPr b="1">
                <a:solidFill>
                  <a:srgbClr val="000A55"/>
                </a:solidFill>
              </a:rPr>
              <a:t>def </a:t>
            </a:r>
            <a:r>
              <a:t>dir = pwd()</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"mkdir -p </a:t>
            </a:r>
            <a:r>
              <a:t>${dir}</a:t>
            </a:r>
            <a:r>
              <a:rPr b="1">
                <a:solidFill>
                  <a:srgbClr val="008F00"/>
                </a:solidFill>
              </a:rPr>
              <a:t>/db"</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sh </a:t>
            </a:r>
            <a:r>
              <a:t>"chmod 0777 </a:t>
            </a:r>
            <a:r>
              <a:rPr b="0">
                <a:solidFill>
                  <a:srgbClr val="000000"/>
                </a:solidFill>
              </a:rPr>
              <a:t>${dir}</a:t>
            </a:r>
            <a:r>
              <a:t>/db"</a:t>
            </a:r>
          </a:p>
        </p:txBody>
      </p:sp>
      <p:sp>
        <p:nvSpPr>
          <p:cNvPr id="4605" name="Shape 4605"/>
          <p:cNvSpPr/>
          <p:nvPr/>
        </p:nvSpPr>
        <p:spPr>
          <a:xfrm>
            <a:off x="551943" y="882830"/>
            <a:ext cx="8577814" cy="679072"/>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defRPr sz="3300">
                <a:solidFill>
                  <a:srgbClr val="CB3725"/>
                </a:solidFill>
                <a:latin typeface="PT Sans"/>
                <a:ea typeface="PT Sans"/>
                <a:cs typeface="PT Sans"/>
                <a:sym typeface="PT Sans"/>
              </a:defRPr>
            </a:lvl1pPr>
          </a:lstStyle>
          <a:p>
            <a:r>
              <a:t>Key Pipeline DSL – variables, pwd and sh</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4" grpId="1" animBg="1" advAuto="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9" name="Shape 4609"/>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Create the </a:t>
            </a:r>
            <a:r>
              <a:rPr i="1"/>
              <a:t>pre-deployment tests</a:t>
            </a:r>
            <a:r>
              <a:t> stage.</a:t>
            </a:r>
          </a:p>
        </p:txBody>
      </p:sp>
      <p:sp>
        <p:nvSpPr>
          <p:cNvPr id="4610" name="Shape 4610"/>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stage </a:t>
            </a:r>
            <a:r>
              <a:t>"pre-deployment tests"</a:t>
            </a:r>
          </a:p>
        </p:txBody>
      </p:sp>
      <p:sp>
        <p:nvSpPr>
          <p:cNvPr id="4611" name="Shape 4611"/>
          <p:cNvSpPr/>
          <p:nvPr/>
        </p:nvSpPr>
        <p:spPr>
          <a:xfrm>
            <a:off x="704638" y="10397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stage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 grpId="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7" name="Shape 4287"/>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1</a:t>
            </a:r>
            <a:br>
              <a:rPr sz="2632"/>
            </a:br>
            <a:endParaRPr sz="3008"/>
          </a:p>
          <a:p>
            <a:pPr algn="ctr" defTabSz="859536">
              <a:defRPr sz="4041"/>
            </a:pPr>
            <a:r>
              <a:t>Pipeline 101</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5" name="Shape 4615"/>
          <p:cNvSpPr>
            <a:spLocks noGrp="1"/>
          </p:cNvSpPr>
          <p:nvPr>
            <p:ph type="title"/>
          </p:nvPr>
        </p:nvSpPr>
        <p:spPr>
          <a:xfrm>
            <a:off x="798781" y="833967"/>
            <a:ext cx="10970004" cy="836099"/>
          </a:xfrm>
          <a:prstGeom prst="rect">
            <a:avLst/>
          </a:prstGeom>
        </p:spPr>
        <p:txBody>
          <a:bodyPr/>
          <a:lstStyle/>
          <a:p>
            <a:r>
              <a:t>BREAK</a:t>
            </a:r>
          </a:p>
        </p:txBody>
      </p:sp>
      <p:sp>
        <p:nvSpPr>
          <p:cNvPr id="4616" name="Shape 4616"/>
          <p:cNvSpPr>
            <a:spLocks noGrp="1"/>
          </p:cNvSpPr>
          <p:nvPr>
            <p:ph type="body" idx="1"/>
          </p:nvPr>
        </p:nvSpPr>
        <p:spPr>
          <a:xfrm>
            <a:off x="799774" y="1691863"/>
            <a:ext cx="10968801" cy="4526105"/>
          </a:xfrm>
          <a:prstGeom prst="rect">
            <a:avLst/>
          </a:prstGeom>
        </p:spPr>
        <p:txBody>
          <a:bodyPr/>
          <a:lstStyle/>
          <a:p>
            <a:endParaRPr/>
          </a:p>
        </p:txBody>
      </p:sp>
    </p:spTree>
  </p:cSld>
  <p:clrMapOvr>
    <a:masterClrMapping/>
  </p:clrMapOvr>
  <p:transition spd="slow"/>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 name="Shape 4618"/>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Pull the Docker image </a:t>
            </a:r>
            <a:r>
              <a:rPr i="1"/>
              <a:t>10.100.198.200:5000/books-ms-tests</a:t>
            </a:r>
            <a:r>
              <a:t> and run the </a:t>
            </a:r>
            <a:r>
              <a:rPr i="1"/>
              <a:t>run_tests.sh</a:t>
            </a:r>
            <a:r>
              <a:t> script inside the container.  Host volume </a:t>
            </a:r>
            <a:r>
              <a:rPr i="1"/>
              <a:t>db</a:t>
            </a:r>
            <a:r>
              <a:t> should be shared with </a:t>
            </a:r>
            <a:r>
              <a:rPr i="1"/>
              <a:t>/data/db</a:t>
            </a:r>
            <a:r>
              <a:t> inside the container.</a:t>
            </a:r>
          </a:p>
        </p:txBody>
      </p:sp>
      <p:sp>
        <p:nvSpPr>
          <p:cNvPr id="4619" name="Shape 4619"/>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a:solidFill>
                  <a:srgbClr val="000A55"/>
                </a:solidFill>
              </a:rPr>
              <a:t>def </a:t>
            </a:r>
            <a:r>
              <a:rPr b="0">
                <a:solidFill>
                  <a:srgbClr val="000000"/>
                </a:solidFill>
              </a:rPr>
              <a:t>tests = docker.image(</a:t>
            </a:r>
            <a:r>
              <a:t>"10.100.198.200:5000/training-books-ms-tests"</a:t>
            </a:r>
            <a:r>
              <a:rPr b="0">
                <a:solidFill>
                  <a:srgbClr val="000000"/>
                </a:solidFill>
              </a:rPr>
              <a:t>)</a:t>
            </a:r>
          </a:p>
          <a:p>
            <a:pPr marL="0" lvl="1" indent="0" defTabSz="457200">
              <a:lnSpc>
                <a:spcPct val="100000"/>
              </a:lnSpc>
              <a:spcBef>
                <a:spcPts val="0"/>
              </a:spcBef>
              <a:buSzTx/>
              <a:buNone/>
              <a:defRPr sz="1200">
                <a:latin typeface="Menlo"/>
                <a:ea typeface="Menlo"/>
                <a:cs typeface="Menlo"/>
                <a:sym typeface="Menlo"/>
              </a:defRPr>
            </a:pPr>
            <a:r>
              <a:t>    tests.pull()</a:t>
            </a:r>
            <a:endParaRPr b="1">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t>    tests.inside(</a:t>
            </a:r>
            <a:r>
              <a:rPr b="1">
                <a:solidFill>
                  <a:srgbClr val="008F00"/>
                </a:solidFill>
              </a:rPr>
              <a:t>"-v </a:t>
            </a:r>
            <a:r>
              <a:t>${dir}</a:t>
            </a:r>
            <a:r>
              <a:rPr b="1">
                <a:solidFill>
                  <a:srgbClr val="008F00"/>
                </a:solidFill>
              </a:rPr>
              <a:t>/db:/data/db"</a:t>
            </a:r>
            <a:r>
              <a:t>) {</a:t>
            </a:r>
            <a:endParaRPr b="1">
              <a:solidFill>
                <a:srgbClr val="008F00"/>
              </a:solidFill>
            </a:endParaRPr>
          </a:p>
          <a:p>
            <a:pPr marL="0" lvl="1"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p>
          <a:p>
            <a:pPr marL="0" lvl="1"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a:t>
            </a:r>
          </a:p>
        </p:txBody>
      </p:sp>
      <p:sp>
        <p:nvSpPr>
          <p:cNvPr id="4620" name="Shape 4620"/>
          <p:cNvSpPr/>
          <p:nvPr/>
        </p:nvSpPr>
        <p:spPr>
          <a:xfrm>
            <a:off x="844338" y="8619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docker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9" grpId="1"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4" name="Shape 4624"/>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Build the Docker image </a:t>
            </a:r>
            <a:r>
              <a:rPr i="1"/>
              <a:t>10.100.198.200:5000/books-ms</a:t>
            </a:r>
            <a:r>
              <a:t> and push the container to the private registry. Use the stage </a:t>
            </a:r>
            <a:r>
              <a:rPr i="1"/>
              <a:t>build</a:t>
            </a:r>
            <a:r>
              <a:t> for these steps</a:t>
            </a:r>
          </a:p>
        </p:txBody>
      </p:sp>
      <p:sp>
        <p:nvSpPr>
          <p:cNvPr id="4625" name="Shape 4625"/>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stage </a:t>
            </a:r>
            <a:r>
              <a:t>"build"</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a:solidFill>
                  <a:srgbClr val="000A55"/>
                </a:solidFill>
              </a:rPr>
              <a:t>def </a:t>
            </a:r>
            <a:r>
              <a:rPr b="0">
                <a:solidFill>
                  <a:srgbClr val="000000"/>
                </a:solidFill>
              </a:rPr>
              <a:t>service = docker.build </a:t>
            </a:r>
            <a:r>
              <a:t>"10.100.198.200:5000/training-books-ms"</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service.push()</a:t>
            </a:r>
          </a:p>
        </p:txBody>
      </p:sp>
      <p:sp>
        <p:nvSpPr>
          <p:cNvPr id="4626" name="Shape 4626"/>
          <p:cNvSpPr/>
          <p:nvPr/>
        </p:nvSpPr>
        <p:spPr>
          <a:xfrm>
            <a:off x="869738" y="10016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docker</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5" grpId="1" animBg="1" advAuto="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0" name="Shape 4630"/>
          <p:cNvSpPr>
            <a:spLocks noGrp="1"/>
          </p:cNvSpPr>
          <p:nvPr>
            <p:ph type="body" sz="half" idx="1"/>
          </p:nvPr>
        </p:nvSpPr>
        <p:spPr>
          <a:xfrm>
            <a:off x="799775" y="1718540"/>
            <a:ext cx="5364399" cy="4568100"/>
          </a:xfrm>
          <a:prstGeom prst="rect">
            <a:avLst/>
          </a:prstGeom>
        </p:spPr>
        <p:txBody>
          <a:bodyPr/>
          <a:lstStyle/>
          <a:p>
            <a:pPr marL="149777" indent="-149777" defTabSz="748891">
              <a:lnSpc>
                <a:spcPct val="90000"/>
              </a:lnSpc>
              <a:defRPr sz="2200" b="1">
                <a:solidFill>
                  <a:srgbClr val="006098"/>
                </a:solidFill>
              </a:defRPr>
            </a:pPr>
            <a:r>
              <a:t>Task</a:t>
            </a:r>
            <a:r>
              <a:rPr b="0">
                <a:solidFill>
                  <a:srgbClr val="54585B"/>
                </a:solidFill>
              </a:rPr>
              <a:t>:</a:t>
            </a:r>
          </a:p>
          <a:p>
            <a:pPr marL="149777" indent="-149777" defTabSz="748891">
              <a:lnSpc>
                <a:spcPct val="90000"/>
              </a:lnSpc>
              <a:defRPr sz="2200"/>
            </a:pPr>
            <a:endParaRPr b="0">
              <a:solidFill>
                <a:srgbClr val="54585B"/>
              </a:solidFill>
            </a:endParaRPr>
          </a:p>
          <a:p>
            <a:pPr marL="149777" indent="-149777" defTabSz="748891">
              <a:lnSpc>
                <a:spcPct val="90000"/>
              </a:lnSpc>
              <a:defRPr sz="2200"/>
            </a:pPr>
            <a:r>
              <a:t>Pull containers and run (through </a:t>
            </a:r>
            <a:r>
              <a:rPr i="1"/>
              <a:t>Docker Compose</a:t>
            </a:r>
            <a:r>
              <a:t> target </a:t>
            </a:r>
            <a:r>
              <a:rPr i="1"/>
              <a:t>app</a:t>
            </a:r>
            <a:r>
              <a:t>) the 10.100.198.200:5000/books-ms container in the </a:t>
            </a:r>
            <a:r>
              <a:rPr i="1"/>
              <a:t>production</a:t>
            </a:r>
            <a:r>
              <a:t> node. Use </a:t>
            </a:r>
            <a:r>
              <a:rPr i="1"/>
              <a:t>stash</a:t>
            </a:r>
            <a:r>
              <a:t> to archive </a:t>
            </a:r>
            <a:r>
              <a:rPr i="1"/>
              <a:t>docker-compose-dev.yml</a:t>
            </a:r>
            <a:r>
              <a:t> file while in the </a:t>
            </a:r>
            <a:r>
              <a:rPr i="1"/>
              <a:t>cd</a:t>
            </a:r>
            <a:r>
              <a:t> node and </a:t>
            </a:r>
            <a:r>
              <a:rPr i="1"/>
              <a:t>unstash</a:t>
            </a:r>
            <a:r>
              <a:t> to retrieve it when inside the </a:t>
            </a:r>
            <a:r>
              <a:rPr i="1"/>
              <a:t>production</a:t>
            </a:r>
            <a:r>
              <a:t> node. Before running the service, make sure that both the service and mongo containers are pulled.</a:t>
            </a:r>
          </a:p>
        </p:txBody>
      </p:sp>
      <p:sp>
        <p:nvSpPr>
          <p:cNvPr id="4631" name="Shape 4631"/>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    stash </a:t>
            </a:r>
            <a:r>
              <a:rPr b="1">
                <a:solidFill>
                  <a:srgbClr val="008F00"/>
                </a:solidFill>
              </a:rPr>
              <a:t>includes</a:t>
            </a:r>
            <a:r>
              <a:t>: </a:t>
            </a:r>
            <a:r>
              <a:rPr b="1">
                <a:solidFill>
                  <a:srgbClr val="008F00"/>
                </a:solidFill>
              </a:rPr>
              <a:t>"docker-compose*.yml"</a:t>
            </a:r>
            <a:r>
              <a:t>, </a:t>
            </a:r>
            <a:r>
              <a:rPr b="1">
                <a:solidFill>
                  <a:srgbClr val="008F00"/>
                </a:solidFill>
              </a:rPr>
              <a:t>name</a:t>
            </a:r>
            <a:r>
              <a:t>: </a:t>
            </a:r>
            <a:r>
              <a:rPr b="1">
                <a:solidFill>
                  <a:srgbClr val="008F00"/>
                </a:solidFill>
              </a:rPr>
              <a:t>"docker-compose"</a:t>
            </a:r>
          </a:p>
          <a:p>
            <a:pPr marL="0" indent="0" defTabSz="457200">
              <a:lnSpc>
                <a:spcPct val="100000"/>
              </a:lnSpc>
              <a:spcBef>
                <a:spcPts val="0"/>
              </a:spcBef>
              <a:buSzTx/>
              <a:buNone/>
              <a:defRPr sz="1200">
                <a:latin typeface="Menlo"/>
                <a:ea typeface="Menlo"/>
                <a:cs typeface="Menlo"/>
                <a:sym typeface="Menlo"/>
              </a:defRPr>
            </a:pPr>
            <a:r>
              <a:t>}</a:t>
            </a:r>
          </a:p>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"production"</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"deploy"</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unstash </a:t>
            </a:r>
            <a:r>
              <a:t>"docker-compose"</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docker.image(</a:t>
            </a:r>
            <a:r>
              <a:t>"10.100.198.200:5000/training-books-ms"</a:t>
            </a:r>
            <a:r>
              <a:rPr b="0">
                <a:solidFill>
                  <a:srgbClr val="000000"/>
                </a:solidFill>
              </a:rPr>
              <a:t>).pull()</a:t>
            </a:r>
          </a:p>
          <a:p>
            <a:pPr marL="0" indent="0" defTabSz="457200">
              <a:lnSpc>
                <a:spcPct val="100000"/>
              </a:lnSpc>
              <a:spcBef>
                <a:spcPts val="0"/>
              </a:spcBef>
              <a:buSzTx/>
              <a:buNone/>
              <a:defRPr sz="1200">
                <a:latin typeface="Menlo"/>
                <a:ea typeface="Menlo"/>
                <a:cs typeface="Menlo"/>
                <a:sym typeface="Menlo"/>
              </a:defRPr>
            </a:pPr>
            <a:r>
              <a:t>    docker.image(</a:t>
            </a:r>
            <a:r>
              <a:rPr b="1">
                <a:solidFill>
                  <a:srgbClr val="008F00"/>
                </a:solidFill>
              </a:rPr>
              <a:t>"mongo"</a:t>
            </a:r>
            <a:r>
              <a:t>).pull()</a:t>
            </a:r>
          </a:p>
          <a:p>
            <a:pPr marL="0" indent="0" defTabSz="457200">
              <a:lnSpc>
                <a:spcPct val="100000"/>
              </a:lnSpc>
              <a:spcBef>
                <a:spcPts val="0"/>
              </a:spcBef>
              <a:buSzTx/>
              <a:buNone/>
              <a:defRPr sz="1200">
                <a:latin typeface="Menlo"/>
                <a:ea typeface="Menlo"/>
                <a:cs typeface="Menlo"/>
                <a:sym typeface="Menlo"/>
              </a:defRPr>
            </a:pPr>
            <a:r>
              <a:t>    sh "docker-compose -p books-ms up -d app"</a:t>
            </a:r>
          </a:p>
          <a:p>
            <a:pPr marL="0" indent="0" defTabSz="457200">
              <a:lnSpc>
                <a:spcPct val="100000"/>
              </a:lnSpc>
              <a:spcBef>
                <a:spcPts val="0"/>
              </a:spcBef>
              <a:buSzTx/>
              <a:buNone/>
              <a:defRPr sz="1200">
                <a:latin typeface="Menlo"/>
                <a:ea typeface="Menlo"/>
                <a:cs typeface="Menlo"/>
                <a:sym typeface="Menlo"/>
              </a:defRPr>
            </a:pPr>
            <a:r>
              <a:t>}</a:t>
            </a:r>
          </a:p>
        </p:txBody>
      </p:sp>
      <p:sp>
        <p:nvSpPr>
          <p:cNvPr id="4632" name="Shape 4632"/>
          <p:cNvSpPr>
            <a:spLocks noGrp="1"/>
          </p:cNvSpPr>
          <p:nvPr>
            <p:ph type="title"/>
          </p:nvPr>
        </p:nvSpPr>
        <p:spPr>
          <a:xfrm>
            <a:off x="652154" y="165100"/>
            <a:ext cx="8028686" cy="1358701"/>
          </a:xfrm>
          <a:prstGeom prst="rect">
            <a:avLst/>
          </a:prstGeom>
        </p:spPr>
        <p:txBody>
          <a:bodyPr anchor="b"/>
          <a:lstStyle/>
          <a:p>
            <a:r>
              <a:t>Key Pipeline DSL – stash and unstash</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1" grpId="1"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6" name="Shape 4636"/>
          <p:cNvSpPr>
            <a:spLocks noGrp="1"/>
          </p:cNvSpPr>
          <p:nvPr>
            <p:ph type="body" sz="half" idx="1"/>
          </p:nvPr>
        </p:nvSpPr>
        <p:spPr>
          <a:xfrm>
            <a:off x="799775" y="1693140"/>
            <a:ext cx="5364399" cy="4568100"/>
          </a:xfrm>
          <a:prstGeom prst="rect">
            <a:avLst/>
          </a:prstGeom>
        </p:spPr>
        <p:txBody>
          <a:bodyPr/>
          <a:lstStyle/>
          <a:p>
            <a:pPr marL="177391" indent="-177391" defTabSz="886967">
              <a:defRPr sz="2700" b="1">
                <a:solidFill>
                  <a:srgbClr val="006098"/>
                </a:solidFill>
              </a:defRPr>
            </a:pPr>
            <a:r>
              <a:t>Task</a:t>
            </a:r>
            <a:r>
              <a:rPr b="0">
                <a:solidFill>
                  <a:srgbClr val="54585B"/>
                </a:solidFill>
              </a:rPr>
              <a:t>:</a:t>
            </a:r>
          </a:p>
          <a:p>
            <a:pPr marL="177391" indent="-177391" defTabSz="886967">
              <a:defRPr sz="2700"/>
            </a:pPr>
            <a:endParaRPr b="0">
              <a:solidFill>
                <a:srgbClr val="54585B"/>
              </a:solidFill>
            </a:endParaRPr>
          </a:p>
          <a:p>
            <a:pPr marL="177391" indent="-177391" defTabSz="886967">
              <a:defRPr sz="2700"/>
            </a:pPr>
            <a:r>
              <a:t>Run </a:t>
            </a:r>
            <a:r>
              <a:rPr i="1"/>
              <a:t>post-deployment tests</a:t>
            </a:r>
            <a:r>
              <a:t> in the node </a:t>
            </a:r>
            <a:r>
              <a:rPr i="1"/>
              <a:t>cd</a:t>
            </a:r>
            <a:r>
              <a:t>. The </a:t>
            </a:r>
            <a:r>
              <a:rPr i="1"/>
              <a:t>run_tests.sh</a:t>
            </a:r>
            <a:r>
              <a:t> script expects two environment variables: </a:t>
            </a:r>
            <a:r>
              <a:rPr i="1"/>
              <a:t>TEST_TYPE=integ and DOMAIN=</a:t>
            </a:r>
            <a:r>
              <a:rPr i="1" u="sng">
                <a:solidFill>
                  <a:srgbClr val="0000FF"/>
                </a:solidFill>
                <a:uFill>
                  <a:solidFill>
                    <a:srgbClr val="0000FF"/>
                  </a:solidFill>
                </a:uFill>
                <a:hlinkClick r:id="rId3"/>
              </a:rPr>
              <a:t>http://10.100.199.201:8081</a:t>
            </a:r>
            <a:r>
              <a:t>. Tests should be run inside the </a:t>
            </a:r>
            <a:r>
              <a:rPr i="1"/>
              <a:t>training-books-ms</a:t>
            </a:r>
            <a:r>
              <a:t> container.</a:t>
            </a:r>
          </a:p>
        </p:txBody>
      </p:sp>
      <p:sp>
        <p:nvSpPr>
          <p:cNvPr id="4637" name="Shape 4637"/>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node(</a:t>
            </a:r>
            <a:r>
              <a:rPr b="1">
                <a:solidFill>
                  <a:srgbClr val="008F00"/>
                </a:solidFill>
              </a:rPr>
              <a:t>"cd"</a:t>
            </a:r>
            <a:r>
              <a:t>) {</a:t>
            </a:r>
          </a:p>
          <a:p>
            <a:pPr marL="0" indent="0" defTabSz="457200">
              <a:lnSpc>
                <a:spcPct val="100000"/>
              </a:lnSpc>
              <a:spcBef>
                <a:spcPts val="0"/>
              </a:spcBef>
              <a:buSzTx/>
              <a:buNone/>
              <a:defRPr sz="1200">
                <a:latin typeface="Menlo"/>
                <a:ea typeface="Menlo"/>
                <a:cs typeface="Menlo"/>
                <a:sym typeface="Menlo"/>
              </a:defRPr>
            </a:pPr>
            <a:r>
              <a:t>    stage </a:t>
            </a:r>
            <a:r>
              <a:rPr b="1">
                <a:solidFill>
                  <a:srgbClr val="008F00"/>
                </a:solidFill>
              </a:rPr>
              <a:t>"post-deployment tests"</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A55"/>
                </a:solidFill>
              </a:rPr>
              <a:t>def </a:t>
            </a:r>
            <a:r>
              <a:rPr b="0">
                <a:solidFill>
                  <a:srgbClr val="000000"/>
                </a:solidFill>
              </a:rPr>
              <a:t>tests = docker.image("10.100.198.200:5000/training-books-ms-tests")</a:t>
            </a:r>
          </a:p>
          <a:p>
            <a:pPr marL="0" indent="0" defTabSz="457200">
              <a:lnSpc>
                <a:spcPct val="100000"/>
              </a:lnSpc>
              <a:spcBef>
                <a:spcPts val="0"/>
              </a:spcBef>
              <a:buSzTx/>
              <a:buNone/>
              <a:defRPr sz="1200">
                <a:latin typeface="Menlo"/>
                <a:ea typeface="Menlo"/>
                <a:cs typeface="Menlo"/>
                <a:sym typeface="Menlo"/>
              </a:defRPr>
            </a:pPr>
            <a:r>
              <a:t>    tests.inside() {</a:t>
            </a:r>
          </a:p>
          <a:p>
            <a:pPr marL="0" indent="0" defTabSz="457200">
              <a:lnSpc>
                <a:spcPct val="100000"/>
              </a:lnSpc>
              <a:spcBef>
                <a:spcPts val="0"/>
              </a:spcBef>
              <a:buSzTx/>
              <a:buNone/>
              <a:defRPr sz="1200">
                <a:latin typeface="Menlo"/>
                <a:ea typeface="Menlo"/>
                <a:cs typeface="Menlo"/>
                <a:sym typeface="Menlo"/>
              </a:defRPr>
            </a:pPr>
            <a:r>
              <a:t>        withEnv([</a:t>
            </a:r>
            <a:r>
              <a:rPr b="1">
                <a:solidFill>
                  <a:srgbClr val="008F00"/>
                </a:solidFill>
              </a:rPr>
              <a:t>"TEST_TYPE=integ"</a:t>
            </a:r>
            <a:r>
              <a:t>, </a:t>
            </a:r>
            <a:r>
              <a:rPr b="1">
                <a:solidFill>
                  <a:srgbClr val="008F00"/>
                </a:solidFill>
              </a:rPr>
              <a:t>"DOMAIN=http://10.100.198.200:8081"</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b="0">
                <a:solidFill>
                  <a:srgbClr val="000000"/>
                </a:solidFill>
              </a:rPr>
              <a:t>}</a:t>
            </a:r>
          </a:p>
          <a:p>
            <a:pPr marL="0" indent="0" defTabSz="457200">
              <a:lnSpc>
                <a:spcPct val="100000"/>
              </a:lnSpc>
              <a:spcBef>
                <a:spcPts val="0"/>
              </a:spcBef>
              <a:buSzTx/>
              <a:buNone/>
              <a:defRPr sz="1200">
                <a:latin typeface="Menlo"/>
                <a:ea typeface="Menlo"/>
                <a:cs typeface="Menlo"/>
                <a:sym typeface="Menlo"/>
              </a:defRPr>
            </a:pPr>
            <a:r>
              <a:t>    }</a:t>
            </a:r>
          </a:p>
          <a:p>
            <a:pPr marL="0" indent="0" defTabSz="457200">
              <a:lnSpc>
                <a:spcPct val="100000"/>
              </a:lnSpc>
              <a:spcBef>
                <a:spcPts val="0"/>
              </a:spcBef>
              <a:buSzTx/>
              <a:buNone/>
              <a:defRPr sz="1200">
                <a:latin typeface="Menlo"/>
                <a:ea typeface="Menlo"/>
                <a:cs typeface="Menlo"/>
                <a:sym typeface="Menlo"/>
              </a:defRPr>
            </a:pPr>
            <a:r>
              <a:t>}</a:t>
            </a:r>
          </a:p>
        </p:txBody>
      </p:sp>
      <p:sp>
        <p:nvSpPr>
          <p:cNvPr id="4638" name="Shape 4638"/>
          <p:cNvSpPr>
            <a:spLocks noGrp="1"/>
          </p:cNvSpPr>
          <p:nvPr>
            <p:ph type="title"/>
          </p:nvPr>
        </p:nvSpPr>
        <p:spPr>
          <a:xfrm>
            <a:off x="765411" y="368300"/>
            <a:ext cx="8080531" cy="1358701"/>
          </a:xfrm>
          <a:prstGeom prst="rect">
            <a:avLst/>
          </a:prstGeom>
        </p:spPr>
        <p:txBody>
          <a:bodyPr anchor="b"/>
          <a:lstStyle/>
          <a:p>
            <a:r>
              <a:t>Key Pipeline DSL – env and withEnv</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7" grpId="1" animBg="1" advAuto="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2" name="Shape 4642"/>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643" name="Shape 4643"/>
          <p:cNvSpPr/>
          <p:nvPr/>
        </p:nvSpPr>
        <p:spPr>
          <a:xfrm>
            <a:off x="708781" y="1929127"/>
            <a:ext cx="1489355" cy="88405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rgbClr val="54585B"/>
                </a:solidFill>
                <a:latin typeface="Arial"/>
                <a:ea typeface="Arial"/>
                <a:cs typeface="Arial"/>
                <a:sym typeface="Arial"/>
              </a:defRPr>
            </a:pPr>
            <a:r>
              <a:t>$ exit</a:t>
            </a:r>
          </a:p>
          <a:p>
            <a:pPr>
              <a:defRPr>
                <a:solidFill>
                  <a:srgbClr val="54585B"/>
                </a:solidFill>
                <a:latin typeface="Arial"/>
                <a:ea typeface="Arial"/>
                <a:cs typeface="Arial"/>
                <a:sym typeface="Arial"/>
              </a:defRPr>
            </a:pPr>
            <a:endParaRPr/>
          </a:p>
          <a:p>
            <a:pPr>
              <a:defRPr>
                <a:solidFill>
                  <a:srgbClr val="54585B"/>
                </a:solidFill>
                <a:latin typeface="Arial"/>
                <a:ea typeface="Arial"/>
                <a:cs typeface="Arial"/>
                <a:sym typeface="Arial"/>
              </a:defRPr>
            </a:pPr>
            <a:r>
              <a:t>$ vagrant halt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5" name="Shape 4645"/>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3</a:t>
            </a:r>
            <a:br>
              <a:rPr sz="2632"/>
            </a:br>
            <a:endParaRPr sz="3008"/>
          </a:p>
          <a:p>
            <a:pPr algn="ctr" defTabSz="859536">
              <a:defRPr sz="4041"/>
            </a:pPr>
            <a:r>
              <a:t>Review</a:t>
            </a:r>
          </a:p>
        </p:txBody>
      </p:sp>
    </p:spTree>
  </p:cSld>
  <p:clrMapOvr>
    <a:masterClrMapping/>
  </p:clrMapOvr>
  <p:transition spd="slow"/>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7" name="Shape 4647"/>
          <p:cNvSpPr>
            <a:spLocks noGrp="1"/>
          </p:cNvSpPr>
          <p:nvPr>
            <p:ph type="title"/>
          </p:nvPr>
        </p:nvSpPr>
        <p:spPr>
          <a:xfrm>
            <a:off x="798781" y="833967"/>
            <a:ext cx="10970004" cy="836099"/>
          </a:xfrm>
          <a:prstGeom prst="rect">
            <a:avLst/>
          </a:prstGeom>
        </p:spPr>
        <p:txBody>
          <a:bodyPr/>
          <a:lstStyle>
            <a:lvl1pPr defTabSz="530351">
              <a:defRPr sz="2088"/>
            </a:lvl1pPr>
          </a:lstStyle>
          <a:p>
            <a:r>
              <a:t>Review Of Day 3 Concepts</a:t>
            </a:r>
          </a:p>
        </p:txBody>
      </p:sp>
      <p:sp>
        <p:nvSpPr>
          <p:cNvPr id="4648" name="Shape 4648"/>
          <p:cNvSpPr/>
          <p:nvPr/>
        </p:nvSpPr>
        <p:spPr>
          <a:xfrm>
            <a:off x="2592618" y="2463633"/>
            <a:ext cx="7803257" cy="1539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Defined the project steps</a:t>
            </a:r>
          </a:p>
          <a:p>
            <a:pPr marL="180473" indent="-180473">
              <a:buSzPct val="100000"/>
              <a:buChar char="•"/>
              <a:defRPr sz="3300"/>
            </a:pPr>
            <a:r>
              <a:t>Created a new Pipeline job</a:t>
            </a:r>
          </a:p>
          <a:p>
            <a:pPr marL="180473" indent="-180473">
              <a:buSzPct val="100000"/>
              <a:buChar char="•"/>
              <a:defRPr sz="3300"/>
            </a:pPr>
            <a:r>
              <a:t>Defined pre-deployment tests and build</a:t>
            </a:r>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2" name="Shape 4652"/>
          <p:cNvSpPr>
            <a:spLocks noGrp="1"/>
          </p:cNvSpPr>
          <p:nvPr>
            <p:ph type="title"/>
          </p:nvPr>
        </p:nvSpPr>
        <p:spPr>
          <a:xfrm>
            <a:off x="902368" y="2873694"/>
            <a:ext cx="10464801" cy="2111103"/>
          </a:xfrm>
          <a:prstGeom prst="rect">
            <a:avLst/>
          </a:prstGeom>
        </p:spPr>
        <p:txBody>
          <a:bodyPr/>
          <a:lstStyle/>
          <a:p>
            <a:pPr algn="ctr" defTabSz="859536">
              <a:defRPr sz="2350"/>
            </a:pPr>
            <a:r>
              <a:t>Pipeline with Docker</a:t>
            </a:r>
            <a:br/>
            <a:r>
              <a:rPr sz="2632"/>
              <a:t>Day 3</a:t>
            </a:r>
            <a:br>
              <a:rPr sz="2632"/>
            </a:br>
            <a:endParaRPr sz="3008"/>
          </a:p>
          <a:p>
            <a:pPr algn="ctr" defTabSz="859536">
              <a:defRPr sz="4041"/>
            </a:pPr>
            <a:r>
              <a:t>Exercise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4" name="Shape 4654"/>
          <p:cNvSpPr>
            <a:spLocks noGrp="1"/>
          </p:cNvSpPr>
          <p:nvPr>
            <p:ph type="title"/>
          </p:nvPr>
        </p:nvSpPr>
        <p:spPr>
          <a:xfrm>
            <a:off x="2123087" y="833967"/>
            <a:ext cx="8227501" cy="836099"/>
          </a:xfrm>
          <a:prstGeom prst="rect">
            <a:avLst/>
          </a:prstGeom>
        </p:spPr>
        <p:txBody>
          <a:bodyPr/>
          <a:lstStyle/>
          <a:p>
            <a:r>
              <a:t>Day 3 – Exercise </a:t>
            </a:r>
          </a:p>
        </p:txBody>
      </p:sp>
      <p:sp>
        <p:nvSpPr>
          <p:cNvPr id="4655" name="Shape 4655"/>
          <p:cNvSpPr/>
          <p:nvPr/>
        </p:nvSpPr>
        <p:spPr>
          <a:xfrm>
            <a:off x="1458084" y="2361997"/>
            <a:ext cx="9754168" cy="2910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3" indent="-180473">
              <a:buSzPct val="100000"/>
              <a:buChar char="•"/>
              <a:defRPr sz="3200"/>
            </a:pPr>
            <a:r>
              <a:t>Pick one of the simple project you worked on recently. Preferably the same one you "dockerized" yesterday.</a:t>
            </a:r>
          </a:p>
          <a:p>
            <a:pPr marL="180473" indent="-180473">
              <a:buSzPct val="100000"/>
              <a:buChar char="•"/>
              <a:defRPr sz="3200"/>
            </a:pPr>
            <a:r>
              <a:t>Create the Jenkins pipeline job that will perform all the steps we practiced using your containers</a:t>
            </a:r>
          </a:p>
          <a:p>
            <a:pPr marL="180473" indent="-180473">
              <a:buSzPct val="100000"/>
              <a:buChar char="•"/>
              <a:defRPr sz="3200"/>
            </a:pPr>
            <a:r>
              <a:t>Send results to </a:t>
            </a:r>
            <a:r>
              <a:rPr u="sng">
                <a:solidFill>
                  <a:srgbClr val="0000FF"/>
                </a:solidFill>
                <a:uFill>
                  <a:solidFill>
                    <a:srgbClr val="0000FF"/>
                  </a:solidFill>
                </a:uFill>
                <a:hlinkClick r:id="rId3"/>
              </a:rPr>
              <a:t>vfarcic@cloudbees.com</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1" name="Shape 4291"/>
          <p:cNvSpPr>
            <a:spLocks noGrp="1"/>
          </p:cNvSpPr>
          <p:nvPr>
            <p:ph type="title"/>
          </p:nvPr>
        </p:nvSpPr>
        <p:spPr>
          <a:xfrm>
            <a:off x="1370062" y="1214387"/>
            <a:ext cx="6325203" cy="700911"/>
          </a:xfrm>
          <a:prstGeom prst="rect">
            <a:avLst/>
          </a:prstGeom>
        </p:spPr>
        <p:txBody>
          <a:bodyPr/>
          <a:lstStyle>
            <a:lvl1pPr>
              <a:defRPr sz="3200"/>
            </a:lvl1pPr>
          </a:lstStyle>
          <a:p>
            <a:r>
              <a:t>The Need For Pipeline?</a:t>
            </a:r>
          </a:p>
        </p:txBody>
      </p:sp>
      <p:sp>
        <p:nvSpPr>
          <p:cNvPr id="4292" name="Shape 4292"/>
          <p:cNvSpPr>
            <a:spLocks noGrp="1"/>
          </p:cNvSpPr>
          <p:nvPr>
            <p:ph type="body" idx="4294967295"/>
          </p:nvPr>
        </p:nvSpPr>
        <p:spPr>
          <a:xfrm>
            <a:off x="1370062" y="2050251"/>
            <a:ext cx="8226598" cy="4299313"/>
          </a:xfrm>
          <a:prstGeom prst="rect">
            <a:avLst/>
          </a:prstGeom>
        </p:spPr>
        <p:txBody>
          <a:bodyPr lIns="91422" tIns="91422" rIns="91422" bIns="91422"/>
          <a:lstStyle/>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Reduction of a number of jobs</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Easier maintenance</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Deployment decentralisation</a:t>
            </a:r>
          </a:p>
          <a:p>
            <a:pPr marL="457200" indent="-406400">
              <a:lnSpc>
                <a:spcPct val="200000"/>
              </a:lnSpc>
              <a:spcBef>
                <a:spcPts val="0"/>
              </a:spcBef>
              <a:buClr>
                <a:srgbClr val="54585B"/>
              </a:buClr>
              <a:buChar char="●"/>
              <a:defRPr>
                <a:solidFill>
                  <a:srgbClr val="54585B"/>
                </a:solidFill>
                <a:latin typeface="PT Sans"/>
                <a:ea typeface="PT Sans"/>
                <a:cs typeface="PT Sans"/>
                <a:sym typeface="PT Sans"/>
              </a:defRPr>
            </a:pPr>
            <a:r>
              <a:t>Easier specification through code</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 name="Shape 4659"/>
          <p:cNvSpPr>
            <a:spLocks noGrp="1"/>
          </p:cNvSpPr>
          <p:nvPr>
            <p:ph type="title"/>
          </p:nvPr>
        </p:nvSpPr>
        <p:spPr>
          <a:xfrm>
            <a:off x="-51080" y="-59931"/>
            <a:ext cx="9804359" cy="1358701"/>
          </a:xfrm>
          <a:prstGeom prst="rect">
            <a:avLst/>
          </a:prstGeom>
        </p:spPr>
        <p:txBody>
          <a:bodyPr/>
          <a:lstStyle>
            <a:lvl1pPr algn="ctr">
              <a:defRPr sz="4800"/>
            </a:lvl1pPr>
          </a:lstStyle>
          <a:p>
            <a:r>
              <a:t>Cleanup</a:t>
            </a:r>
          </a:p>
        </p:txBody>
      </p:sp>
      <p:sp>
        <p:nvSpPr>
          <p:cNvPr id="4660" name="Shape 4660"/>
          <p:cNvSpPr/>
          <p:nvPr/>
        </p:nvSpPr>
        <p:spPr>
          <a:xfrm>
            <a:off x="708781" y="1929127"/>
            <a:ext cx="3490225" cy="70815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solidFill>
                  <a:srgbClr val="54585B"/>
                </a:solidFill>
                <a:latin typeface="Arial"/>
                <a:ea typeface="Arial"/>
                <a:cs typeface="Arial"/>
                <a:sym typeface="Arial"/>
              </a:defRPr>
            </a:lvl1pPr>
          </a:lstStyle>
          <a:p>
            <a:r>
              <a:t>$ vagrant halt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4" name="Shape 4664"/>
          <p:cNvSpPr>
            <a:spLocks noGrp="1"/>
          </p:cNvSpPr>
          <p:nvPr>
            <p:ph type="title"/>
          </p:nvPr>
        </p:nvSpPr>
        <p:spPr>
          <a:xfrm>
            <a:off x="914400" y="2127736"/>
            <a:ext cx="10464801" cy="3009748"/>
          </a:xfrm>
          <a:prstGeom prst="rect">
            <a:avLst/>
          </a:prstGeom>
        </p:spPr>
        <p:txBody>
          <a:bodyPr/>
          <a:lstStyle/>
          <a:p>
            <a:pPr algn="ctr">
              <a:defRPr sz="2500"/>
            </a:pPr>
            <a:r>
              <a:t>Pipeline with Docker</a:t>
            </a:r>
            <a:br/>
            <a:r>
              <a:rPr sz="2800"/>
              <a:t>Day 4</a:t>
            </a:r>
            <a:br>
              <a:rPr sz="2800"/>
            </a:br>
            <a:endParaRPr sz="3200"/>
          </a:p>
          <a:p>
            <a:pPr algn="ctr">
              <a:defRPr sz="4300"/>
            </a:pPr>
            <a:r>
              <a:t>The Project</a:t>
            </a:r>
            <a:br/>
            <a:r>
              <a:t>Part 2</a:t>
            </a:r>
          </a:p>
        </p:txBody>
      </p:sp>
    </p:spTree>
  </p:cSld>
  <p:clrMapOvr>
    <a:masterClrMapping/>
  </p:clrMapOvr>
  <p:transition spd="slow"/>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6" name="Shape 4666"/>
          <p:cNvSpPr>
            <a:spLocks noGrp="1"/>
          </p:cNvSpPr>
          <p:nvPr>
            <p:ph type="title"/>
          </p:nvPr>
        </p:nvSpPr>
        <p:spPr>
          <a:xfrm>
            <a:off x="2123087" y="833967"/>
            <a:ext cx="8227501" cy="836099"/>
          </a:xfrm>
          <a:prstGeom prst="rect">
            <a:avLst/>
          </a:prstGeom>
        </p:spPr>
        <p:txBody>
          <a:bodyPr/>
          <a:lstStyle/>
          <a:p>
            <a:r>
              <a:t>Prepare the Environments</a:t>
            </a:r>
          </a:p>
        </p:txBody>
      </p:sp>
      <p:sp>
        <p:nvSpPr>
          <p:cNvPr id="4667" name="Shape 4667"/>
          <p:cNvSpPr/>
          <p:nvPr/>
        </p:nvSpPr>
        <p:spPr>
          <a:xfrm>
            <a:off x="1938395" y="2037081"/>
            <a:ext cx="5058774" cy="624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sz="1200" i="1">
                <a:solidFill>
                  <a:srgbClr val="929292"/>
                </a:solidFill>
                <a:latin typeface="Menlo"/>
                <a:ea typeface="Menlo"/>
                <a:cs typeface="Menlo"/>
                <a:sym typeface="Menlo"/>
              </a:defRPr>
            </a:pPr>
            <a:r>
              <a:t>vagrant up cje</a:t>
            </a:r>
          </a:p>
          <a:p>
            <a:pPr defTabSz="457200">
              <a:defRPr sz="1200" i="1">
                <a:solidFill>
                  <a:srgbClr val="929292"/>
                </a:solidFill>
                <a:latin typeface="Menlo"/>
                <a:ea typeface="Menlo"/>
                <a:cs typeface="Menlo"/>
                <a:sym typeface="Menlo"/>
              </a:defRPr>
            </a:pPr>
            <a:endParaRPr/>
          </a:p>
          <a:p>
            <a:pPr defTabSz="457200">
              <a:defRPr sz="1200" i="1">
                <a:solidFill>
                  <a:srgbClr val="929292"/>
                </a:solidFill>
                <a:latin typeface="Menlo"/>
                <a:ea typeface="Menlo"/>
                <a:cs typeface="Menlo"/>
                <a:sym typeface="Menlo"/>
              </a:defRPr>
            </a:pPr>
            <a:r>
              <a:t>vagrant ssh cje -c "/vagrant/scripts/provision_cje.sh"</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1" name="Shape 4671"/>
          <p:cNvSpPr>
            <a:spLocks noGrp="1"/>
          </p:cNvSpPr>
          <p:nvPr>
            <p:ph type="title"/>
          </p:nvPr>
        </p:nvSpPr>
        <p:spPr>
          <a:xfrm>
            <a:off x="798781" y="833967"/>
            <a:ext cx="10970004" cy="836099"/>
          </a:xfrm>
          <a:prstGeom prst="rect">
            <a:avLst/>
          </a:prstGeom>
        </p:spPr>
        <p:txBody>
          <a:bodyPr/>
          <a:lstStyle/>
          <a:p>
            <a:r>
              <a:t>Review Of Day 3 Concepts And Exercise</a:t>
            </a:r>
          </a:p>
        </p:txBody>
      </p:sp>
      <p:sp>
        <p:nvSpPr>
          <p:cNvPr id="4672" name="Shape 4672"/>
          <p:cNvSpPr/>
          <p:nvPr/>
        </p:nvSpPr>
        <p:spPr>
          <a:xfrm>
            <a:off x="1058773" y="1752960"/>
            <a:ext cx="9263969" cy="4917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3300"/>
            </a:pPr>
            <a:r>
              <a:t>Created a new Pipeline job</a:t>
            </a:r>
          </a:p>
          <a:p>
            <a:pPr marL="180473" indent="-180473">
              <a:buSzPct val="100000"/>
              <a:buChar char="•"/>
              <a:defRPr sz="3300"/>
            </a:pPr>
            <a:r>
              <a:t>Set up a few nodes</a:t>
            </a:r>
          </a:p>
          <a:p>
            <a:pPr marL="180473" indent="-180473">
              <a:buSzPct val="100000"/>
              <a:buChar char="•"/>
              <a:defRPr sz="3300"/>
            </a:pPr>
            <a:r>
              <a:t>Checked out the code from Git</a:t>
            </a:r>
          </a:p>
          <a:p>
            <a:pPr marL="180473" indent="-180473">
              <a:buSzPct val="100000"/>
              <a:buChar char="•"/>
              <a:defRPr sz="3300"/>
            </a:pPr>
            <a:r>
              <a:t>Declared a variables and run </a:t>
            </a:r>
            <a:r>
              <a:rPr i="1"/>
              <a:t>sh</a:t>
            </a:r>
            <a:r>
              <a:t> commands</a:t>
            </a:r>
          </a:p>
          <a:p>
            <a:pPr marL="180473" indent="-180473">
              <a:buSzPct val="100000"/>
              <a:buChar char="•"/>
              <a:defRPr sz="3300"/>
            </a:pPr>
            <a:r>
              <a:t>Defined few stages</a:t>
            </a:r>
          </a:p>
          <a:p>
            <a:pPr marL="180473" indent="-180473">
              <a:buSzPct val="100000"/>
              <a:buChar char="•"/>
              <a:defRPr sz="3300"/>
            </a:pPr>
            <a:r>
              <a:t>Pulled the Docker image and run tests inside it</a:t>
            </a:r>
          </a:p>
          <a:p>
            <a:pPr marL="180473" indent="-180473">
              <a:buSzPct val="100000"/>
              <a:buChar char="•"/>
              <a:defRPr sz="3300"/>
            </a:pPr>
            <a:r>
              <a:t>Built and pushed a new Docker image</a:t>
            </a:r>
          </a:p>
          <a:p>
            <a:pPr marL="180473" indent="-180473">
              <a:buSzPct val="100000"/>
              <a:buChar char="•"/>
              <a:defRPr sz="3300"/>
            </a:pPr>
            <a:r>
              <a:t>Deployed the new Docker image</a:t>
            </a:r>
          </a:p>
          <a:p>
            <a:pPr marL="180473" indent="-180473">
              <a:buSzPct val="100000"/>
              <a:buChar char="•"/>
              <a:defRPr sz="3300"/>
            </a:pPr>
            <a:r>
              <a:t>Run post deployment tests</a:t>
            </a:r>
          </a:p>
          <a:p>
            <a:pPr marL="180473" indent="-180473">
              <a:buSzPct val="100000"/>
              <a:buChar char="•"/>
              <a:defRPr sz="3300"/>
            </a:pPr>
            <a:r>
              <a:t>Exercise</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6" name="Shape 4676"/>
          <p:cNvSpPr>
            <a:spLocks noGrp="1"/>
          </p:cNvSpPr>
          <p:nvPr>
            <p:ph type="title"/>
          </p:nvPr>
        </p:nvSpPr>
        <p:spPr>
          <a:xfrm>
            <a:off x="1879199" y="538561"/>
            <a:ext cx="8433601" cy="989396"/>
          </a:xfrm>
          <a:prstGeom prst="rect">
            <a:avLst/>
          </a:prstGeom>
        </p:spPr>
        <p:txBody>
          <a:bodyPr/>
          <a:lstStyle>
            <a:lvl1pPr algn="ctr">
              <a:defRPr sz="5400" b="1"/>
            </a:lvl1pPr>
          </a:lstStyle>
          <a:p>
            <a:r>
              <a:t>Course   Agenda</a:t>
            </a:r>
          </a:p>
        </p:txBody>
      </p:sp>
      <p:graphicFrame>
        <p:nvGraphicFramePr>
          <p:cNvPr id="4677" name="Table 4677"/>
          <p:cNvGraphicFramePr/>
          <p:nvPr/>
        </p:nvGraphicFramePr>
        <p:xfrm>
          <a:off x="2184799" y="1527955"/>
          <a:ext cx="8128001" cy="3973212"/>
        </p:xfrm>
        <a:graphic>
          <a:graphicData uri="http://schemas.openxmlformats.org/drawingml/2006/table">
            <a:tbl>
              <a:tblPr>
                <a:tableStyleId>{4C3C2611-4C71-4FC5-86AE-919BDF0F9419}</a:tableStyleId>
              </a:tblPr>
              <a:tblGrid>
                <a:gridCol w="4064000"/>
                <a:gridCol w="4064000"/>
              </a:tblGrid>
              <a:tr h="794642">
                <a:tc>
                  <a:txBody>
                    <a:bodyPr/>
                    <a:lstStyle/>
                    <a:p>
                      <a:pPr algn="l">
                        <a:defRPr sz="1800"/>
                      </a:pPr>
                      <a:r>
                        <a:rPr sz="2800" b="1" strike="sngStrike">
                          <a:solidFill>
                            <a:srgbClr val="26788D"/>
                          </a:solidFill>
                        </a:rPr>
                        <a:t>Day 1</a:t>
                      </a:r>
                    </a:p>
                  </a:txBody>
                  <a:tcPr marL="45720" marR="45720" horzOverflow="overflow">
                    <a:lnL w="57150">
                      <a:solidFill>
                        <a:srgbClr val="808080"/>
                      </a:solidFill>
                    </a:lnL>
                    <a:lnR w="12700">
                      <a:miter lim="400000"/>
                    </a:lnR>
                    <a:lnT w="57150">
                      <a:solidFill>
                        <a:srgbClr val="808080"/>
                      </a:solidFill>
                    </a:lnT>
                  </a:tcPr>
                </a:tc>
                <a:tc>
                  <a:txBody>
                    <a:bodyPr/>
                    <a:lstStyle/>
                    <a:p>
                      <a:pPr algn="l">
                        <a:defRPr sz="1800"/>
                      </a:pPr>
                      <a:r>
                        <a:rPr sz="2800" b="1" strike="sngStrike">
                          <a:solidFill>
                            <a:srgbClr val="26788D"/>
                          </a:solidFill>
                        </a:rPr>
                        <a:t>Pipeline 101</a:t>
                      </a:r>
                    </a:p>
                  </a:txBody>
                  <a:tcPr marL="45720" marR="45720" horzOverflow="overflow">
                    <a:lnL w="12700">
                      <a:miter lim="400000"/>
                    </a:lnL>
                    <a:lnR w="57150">
                      <a:solidFill>
                        <a:srgbClr val="808080"/>
                      </a:solidFill>
                    </a:lnR>
                    <a:lnT w="57150">
                      <a:solidFill>
                        <a:srgbClr val="808080"/>
                      </a:solidFill>
                    </a:lnT>
                  </a:tcPr>
                </a:tc>
              </a:tr>
              <a:tr h="794642">
                <a:tc>
                  <a:txBody>
                    <a:bodyPr/>
                    <a:lstStyle/>
                    <a:p>
                      <a:pPr algn="l">
                        <a:defRPr sz="1800"/>
                      </a:pPr>
                      <a:r>
                        <a:rPr sz="2800" b="1" strike="sngStrike">
                          <a:solidFill>
                            <a:srgbClr val="26788D"/>
                          </a:solidFill>
                        </a:rPr>
                        <a:t>Day 2</a:t>
                      </a:r>
                    </a:p>
                  </a:txBody>
                  <a:tcPr marL="45720" marR="45720" horzOverflow="overflow">
                    <a:lnL w="57150">
                      <a:solidFill>
                        <a:srgbClr val="808080"/>
                      </a:solidFill>
                    </a:lnL>
                    <a:lnR w="12700">
                      <a:miter lim="400000"/>
                    </a:lnR>
                  </a:tcPr>
                </a:tc>
                <a:tc>
                  <a:txBody>
                    <a:bodyPr/>
                    <a:lstStyle/>
                    <a:p>
                      <a:pPr algn="l">
                        <a:defRPr sz="1800"/>
                      </a:pPr>
                      <a:r>
                        <a:rPr sz="2800" b="1" strike="sngStrike">
                          <a:solidFill>
                            <a:srgbClr val="26788D"/>
                          </a:solidFill>
                        </a:rPr>
                        <a:t>Docker 101</a:t>
                      </a:r>
                    </a:p>
                  </a:txBody>
                  <a:tcPr marL="45720" marR="45720" horzOverflow="overflow">
                    <a:lnL w="12700">
                      <a:miter lim="400000"/>
                    </a:lnL>
                    <a:lnR w="57150">
                      <a:solidFill>
                        <a:srgbClr val="808080"/>
                      </a:solidFill>
                    </a:lnR>
                  </a:tcPr>
                </a:tc>
              </a:tr>
              <a:tr h="794642">
                <a:tc>
                  <a:txBody>
                    <a:bodyPr/>
                    <a:lstStyle/>
                    <a:p>
                      <a:pPr algn="l">
                        <a:defRPr sz="1800"/>
                      </a:pPr>
                      <a:r>
                        <a:rPr sz="2800" b="1" strike="sngStrike">
                          <a:solidFill>
                            <a:srgbClr val="26788D"/>
                          </a:solidFill>
                        </a:rPr>
                        <a:t>Day 3</a:t>
                      </a:r>
                    </a:p>
                  </a:txBody>
                  <a:tcPr marL="45720" marR="45720" horzOverflow="overflow">
                    <a:lnL w="57150">
                      <a:solidFill>
                        <a:srgbClr val="808080"/>
                      </a:solidFill>
                    </a:lnL>
                    <a:lnR w="12700">
                      <a:miter lim="400000"/>
                    </a:lnR>
                  </a:tcPr>
                </a:tc>
                <a:tc>
                  <a:txBody>
                    <a:bodyPr/>
                    <a:lstStyle/>
                    <a:p>
                      <a:pPr algn="l">
                        <a:defRPr sz="2800" b="1" strike="sngStrike">
                          <a:solidFill>
                            <a:srgbClr val="26788D"/>
                          </a:solidFill>
                        </a:defRPr>
                      </a:pPr>
                      <a:r>
                        <a:t>The Project – </a:t>
                      </a:r>
                      <a:r>
                        <a:rPr b="0"/>
                        <a:t>Part 1 </a:t>
                      </a:r>
                    </a:p>
                    <a:p>
                      <a:pPr marL="342900" indent="-342900" algn="l">
                        <a:buSzPct val="100000"/>
                        <a:buFont typeface="Arial"/>
                        <a:buChar char="•"/>
                        <a:defRPr sz="2400" strike="sngStrike">
                          <a:solidFill>
                            <a:srgbClr val="26788D"/>
                          </a:solidFill>
                        </a:defRPr>
                      </a:pPr>
                      <a:r>
                        <a:t>Define the Project </a:t>
                      </a:r>
                    </a:p>
                    <a:p>
                      <a:pPr marL="342900" indent="-342900" algn="l">
                        <a:buSzPct val="100000"/>
                        <a:buFont typeface="Arial"/>
                        <a:buChar char="•"/>
                        <a:defRPr sz="2400" strike="sngStrike">
                          <a:solidFill>
                            <a:srgbClr val="26788D"/>
                          </a:solidFill>
                        </a:defRPr>
                      </a:pPr>
                      <a:r>
                        <a:t>Create the Job</a:t>
                      </a:r>
                    </a:p>
                  </a:txBody>
                  <a:tcPr marL="45720" marR="45720" horzOverflow="overflow">
                    <a:lnL w="12700">
                      <a:miter lim="400000"/>
                    </a:lnL>
                    <a:lnR w="57150">
                      <a:solidFill>
                        <a:srgbClr val="808080"/>
                      </a:solidFill>
                    </a:lnR>
                  </a:tcPr>
                </a:tc>
              </a:tr>
              <a:tr h="794642">
                <a:tc>
                  <a:txBody>
                    <a:bodyPr/>
                    <a:lstStyle/>
                    <a:p>
                      <a:pPr algn="l">
                        <a:defRPr sz="1800"/>
                      </a:pPr>
                      <a:r>
                        <a:rPr sz="2800" b="1">
                          <a:solidFill>
                            <a:srgbClr val="26788D"/>
                          </a:solidFill>
                        </a:rPr>
                        <a:t>Day 4</a:t>
                      </a:r>
                    </a:p>
                  </a:txBody>
                  <a:tcPr marL="45720" marR="45720" horzOverflow="overflow">
                    <a:lnL w="57150">
                      <a:solidFill>
                        <a:srgbClr val="808080"/>
                      </a:solidFill>
                    </a:lnL>
                    <a:lnR w="12700">
                      <a:miter lim="400000"/>
                    </a:lnR>
                  </a:tcPr>
                </a:tc>
                <a:tc>
                  <a:txBody>
                    <a:bodyPr/>
                    <a:lstStyle/>
                    <a:p>
                      <a:pPr algn="l">
                        <a:defRPr sz="2800" b="1">
                          <a:solidFill>
                            <a:srgbClr val="26788D"/>
                          </a:solidFill>
                        </a:defRPr>
                      </a:pPr>
                      <a:r>
                        <a:t>The Project – </a:t>
                      </a:r>
                      <a:r>
                        <a:rPr b="0"/>
                        <a:t>Part 2 </a:t>
                      </a:r>
                    </a:p>
                    <a:p>
                      <a:pPr marL="342900" indent="-342900" algn="l">
                        <a:buSzPct val="100000"/>
                        <a:buFont typeface="Arial"/>
                        <a:buChar char="•"/>
                        <a:defRPr sz="2400">
                          <a:solidFill>
                            <a:srgbClr val="26788D"/>
                          </a:solidFill>
                        </a:defRPr>
                      </a:pPr>
                      <a:r>
                        <a:t>Complete the Job</a:t>
                      </a:r>
                    </a:p>
                    <a:p>
                      <a:pPr marL="342900" indent="-342900" algn="l">
                        <a:buSzPct val="100000"/>
                        <a:buFont typeface="Arial"/>
                        <a:buChar char="•"/>
                        <a:defRPr sz="2400">
                          <a:solidFill>
                            <a:srgbClr val="26788D"/>
                          </a:solidFill>
                        </a:defRPr>
                      </a:pPr>
                      <a:r>
                        <a:t>Templates</a:t>
                      </a:r>
                    </a:p>
                    <a:p>
                      <a:pPr marL="342900" indent="-342900" algn="l">
                        <a:buSzPct val="100000"/>
                        <a:buFont typeface="Arial"/>
                        <a:buChar char="•"/>
                        <a:defRPr sz="2400">
                          <a:solidFill>
                            <a:srgbClr val="26788D"/>
                          </a:solidFill>
                        </a:defRPr>
                      </a:pPr>
                      <a:r>
                        <a:t>Jenkinsfile</a:t>
                      </a:r>
                    </a:p>
                  </a:txBody>
                  <a:tcPr marL="45720" marR="45720" horzOverflow="overflow">
                    <a:lnL w="12700">
                      <a:miter lim="400000"/>
                    </a:lnL>
                    <a:lnR w="57150">
                      <a:solidFill>
                        <a:srgbClr val="808080"/>
                      </a:solidFill>
                    </a:lnR>
                  </a:tcPr>
                </a:tc>
              </a:tr>
              <a:tr h="794642">
                <a:tc gridSpan="2">
                  <a:txBody>
                    <a:bodyPr/>
                    <a:lstStyle/>
                    <a:p>
                      <a:pPr algn="ctr">
                        <a:defRPr sz="1800"/>
                      </a:pPr>
                      <a:r>
                        <a:rPr sz="2800" b="1">
                          <a:solidFill>
                            <a:srgbClr val="26788D"/>
                          </a:solidFill>
                        </a:rPr>
                        <a:t>Review and Resources</a:t>
                      </a:r>
                    </a:p>
                  </a:txBody>
                  <a:tcPr marL="45720" marR="45720" horzOverflow="overflow">
                    <a:lnL w="57150">
                      <a:solidFill>
                        <a:srgbClr val="808080"/>
                      </a:solidFill>
                    </a:lnL>
                    <a:lnR w="57150">
                      <a:solidFill>
                        <a:srgbClr val="808080"/>
                      </a:solidFill>
                    </a:lnR>
                    <a:lnB w="57150">
                      <a:solidFill>
                        <a:srgbClr val="808080"/>
                      </a:solidFill>
                    </a:lnB>
                  </a:tcPr>
                </a:tc>
                <a:tc hMerge="1">
                  <a:txBody>
                    <a:bodyPr/>
                    <a:lstStyle/>
                    <a:p>
                      <a:endParaRPr lang="en-US"/>
                    </a:p>
                  </a:txBody>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 name="Shape 4679"/>
          <p:cNvSpPr>
            <a:spLocks noGrp="1"/>
          </p:cNvSpPr>
          <p:nvPr>
            <p:ph type="title"/>
          </p:nvPr>
        </p:nvSpPr>
        <p:spPr>
          <a:xfrm>
            <a:off x="1225338" y="841770"/>
            <a:ext cx="6325205" cy="1358702"/>
          </a:xfrm>
          <a:prstGeom prst="rect">
            <a:avLst/>
          </a:prstGeom>
        </p:spPr>
        <p:txBody>
          <a:bodyPr/>
          <a:lstStyle/>
          <a:p>
            <a:r>
              <a:t>The Project</a:t>
            </a:r>
          </a:p>
        </p:txBody>
      </p:sp>
      <p:sp>
        <p:nvSpPr>
          <p:cNvPr id="4680" name="Shape 4680"/>
          <p:cNvSpPr/>
          <p:nvPr/>
        </p:nvSpPr>
        <p:spPr>
          <a:xfrm>
            <a:off x="986514" y="2582667"/>
            <a:ext cx="8033049" cy="751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80473" indent="-180473">
              <a:buSzPct val="100000"/>
              <a:buChar char="•"/>
              <a:defRPr sz="2200"/>
            </a:pPr>
            <a:r>
              <a:t>Learn how to combine CloudBees Pipeline plugin with Docker</a:t>
            </a:r>
          </a:p>
          <a:p>
            <a:pPr marL="180473" indent="-180473">
              <a:buSzPct val="100000"/>
              <a:buChar char="•"/>
              <a:defRPr sz="2200"/>
            </a:pPr>
            <a:r>
              <a:t>Full service deployment lifecycle</a:t>
            </a:r>
          </a:p>
        </p:txBody>
      </p:sp>
    </p:spTree>
  </p:cSld>
  <p:clrMapOvr>
    <a:masterClrMapping/>
  </p:clrMapOvr>
  <p:transition spd="slow"/>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4" name="Shape 4684"/>
          <p:cNvSpPr>
            <a:spLocks noGrp="1"/>
          </p:cNvSpPr>
          <p:nvPr>
            <p:ph type="title"/>
          </p:nvPr>
        </p:nvSpPr>
        <p:spPr>
          <a:xfrm>
            <a:off x="1225338" y="841770"/>
            <a:ext cx="6325205" cy="1358702"/>
          </a:xfrm>
          <a:prstGeom prst="rect">
            <a:avLst/>
          </a:prstGeom>
        </p:spPr>
        <p:txBody>
          <a:bodyPr/>
          <a:lstStyle/>
          <a:p>
            <a:r>
              <a:t>The Project (cont.)</a:t>
            </a:r>
          </a:p>
        </p:txBody>
      </p:sp>
      <p:sp>
        <p:nvSpPr>
          <p:cNvPr id="4685" name="Shape 4685"/>
          <p:cNvSpPr/>
          <p:nvPr/>
        </p:nvSpPr>
        <p:spPr>
          <a:xfrm>
            <a:off x="1263185" y="2607566"/>
            <a:ext cx="10143966" cy="27584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80471" indent="-180471">
              <a:buSzPct val="100000"/>
              <a:buChar char="•"/>
              <a:defRPr sz="2600"/>
            </a:pPr>
            <a:r>
              <a:t>Request manual confirmation before deployment</a:t>
            </a:r>
          </a:p>
          <a:p>
            <a:pPr marL="180471" indent="-180471">
              <a:buSzPct val="100000"/>
              <a:buChar char="•"/>
              <a:defRPr sz="2600"/>
            </a:pPr>
            <a:r>
              <a:t>Run steps in parallel</a:t>
            </a:r>
          </a:p>
          <a:p>
            <a:pPr marL="180471" indent="-180471">
              <a:buSzPct val="100000"/>
              <a:buChar char="•"/>
              <a:defRPr sz="2600"/>
            </a:pPr>
            <a:r>
              <a:t>Control the steps execution</a:t>
            </a:r>
          </a:p>
          <a:p>
            <a:pPr marL="180471" indent="-180471">
              <a:buSzPct val="100000"/>
              <a:buChar char="•"/>
              <a:defRPr sz="2600"/>
            </a:pPr>
            <a:r>
              <a:t>Add checkpoints on critical or after long running processes</a:t>
            </a:r>
          </a:p>
          <a:p>
            <a:pPr marL="180471" indent="-180471">
              <a:buSzPct val="100000"/>
              <a:buChar char="•"/>
              <a:defRPr sz="2600"/>
            </a:pPr>
            <a:r>
              <a:t>Visualize the deployment pipeline</a:t>
            </a:r>
          </a:p>
          <a:p>
            <a:pPr marL="180471" indent="-180471">
              <a:buSzPct val="100000"/>
              <a:buChar char="•"/>
              <a:defRPr sz="2600"/>
            </a:pPr>
            <a:r>
              <a:t>Convert the job into a template</a:t>
            </a:r>
          </a:p>
          <a:p>
            <a:pPr marL="180471" indent="-180471">
              <a:buSzPct val="100000"/>
              <a:buChar char="•"/>
              <a:defRPr sz="2600"/>
            </a:pPr>
            <a:r>
              <a:t>Leverage multi branch pipeline and Jenkinsfile features</a:t>
            </a:r>
          </a:p>
        </p:txBody>
      </p:sp>
    </p:spTree>
  </p:cSld>
  <p:clrMapOvr>
    <a:masterClrMapping/>
  </p:clrMapOvr>
  <p:transition spd="slow"/>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 name="Shape 4689"/>
          <p:cNvSpPr>
            <a:spLocks noGrp="1"/>
          </p:cNvSpPr>
          <p:nvPr>
            <p:ph type="body" sz="half" idx="1"/>
          </p:nvPr>
        </p:nvSpPr>
        <p:spPr>
          <a:xfrm>
            <a:off x="799775" y="1693140"/>
            <a:ext cx="5364399" cy="4568100"/>
          </a:xfrm>
          <a:prstGeom prst="rect">
            <a:avLst/>
          </a:prstGeom>
        </p:spPr>
        <p:txBody>
          <a:bodyPr/>
          <a:lstStyle/>
          <a:p>
            <a:pPr marL="155447" indent="-155447" defTabSz="777240">
              <a:defRPr sz="2300" b="1">
                <a:solidFill>
                  <a:srgbClr val="006098"/>
                </a:solidFill>
              </a:defRPr>
            </a:pPr>
            <a:r>
              <a:t>Task</a:t>
            </a:r>
            <a:r>
              <a:rPr b="0">
                <a:solidFill>
                  <a:srgbClr val="54585B"/>
                </a:solidFill>
              </a:rPr>
              <a:t>:</a:t>
            </a:r>
          </a:p>
          <a:p>
            <a:pPr marL="155447" indent="-155447" defTabSz="777240">
              <a:defRPr sz="2300"/>
            </a:pPr>
            <a:endParaRPr b="0">
              <a:solidFill>
                <a:srgbClr val="54585B"/>
              </a:solidFill>
            </a:endParaRPr>
          </a:p>
          <a:p>
            <a:pPr marL="155447" indent="-155447" defTabSz="777240">
              <a:defRPr sz="2300"/>
            </a:pPr>
            <a:r>
              <a:t>Add an </a:t>
            </a:r>
            <a:r>
              <a:rPr i="1"/>
              <a:t>input</a:t>
            </a:r>
            <a:r>
              <a:t> with the message </a:t>
            </a:r>
            <a:r>
              <a:rPr i="1"/>
              <a:t>Please confirm deployment to production</a:t>
            </a:r>
            <a:r>
              <a:t> and button with the text </a:t>
            </a:r>
            <a:r>
              <a:rPr i="1"/>
              <a:t>Submit</a:t>
            </a:r>
            <a:r>
              <a:t> prior to deployment to production. Add the parameter for additional notes and echo the value. Make sure that only the user "manager" is allowed to use this input. Run deployment only if the response is true.</a:t>
            </a:r>
          </a:p>
        </p:txBody>
      </p:sp>
      <p:sp>
        <p:nvSpPr>
          <p:cNvPr id="4690" name="Shape 4690"/>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lvl1pPr marL="0" indent="0" defTabSz="457200">
              <a:lnSpc>
                <a:spcPct val="100000"/>
              </a:lnSpc>
              <a:spcBef>
                <a:spcPts val="0"/>
              </a:spcBef>
              <a:buSzTx/>
              <a:buNone/>
              <a:defRPr sz="1200" b="1">
                <a:solidFill>
                  <a:srgbClr val="008F00"/>
                </a:solidFill>
                <a:latin typeface="Menlo"/>
                <a:ea typeface="Menlo"/>
                <a:cs typeface="Menlo"/>
                <a:sym typeface="Menlo"/>
              </a:defRPr>
            </a:lvl1pPr>
            <a:lvl2pPr marL="0" indent="0" defTabSz="457200">
              <a:lnSpc>
                <a:spcPct val="100000"/>
              </a:lnSpc>
              <a:spcBef>
                <a:spcPts val="0"/>
              </a:spcBef>
              <a:buSzTx/>
              <a:buNone/>
              <a:defRPr sz="1200" b="1">
                <a:solidFill>
                  <a:srgbClr val="008F00"/>
                </a:solidFill>
                <a:latin typeface="Menlo"/>
                <a:ea typeface="Menlo"/>
                <a:cs typeface="Menlo"/>
                <a:sym typeface="Menlo"/>
              </a:defRPr>
            </a:lvl2pPr>
          </a:lstStyle>
          <a:p>
            <a:r>
              <a:t>    def response = input message: 'Please confirm deployment to production', ok: 'Submit', parameters: [[$class: 'StringParameterDefinition', defaultValue: '', description: 'Additional comments', name: '']], submitter: 'manager'</a:t>
            </a:r>
          </a:p>
          <a:p>
            <a:pPr lvl="1"/>
            <a:r>
              <a:t>    echo response</a:t>
            </a:r>
          </a:p>
        </p:txBody>
      </p:sp>
      <p:sp>
        <p:nvSpPr>
          <p:cNvPr id="4691" name="Shape 4691"/>
          <p:cNvSpPr/>
          <p:nvPr/>
        </p:nvSpPr>
        <p:spPr>
          <a:xfrm>
            <a:off x="1667038" y="874660"/>
            <a:ext cx="6325205"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input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0" grpId="1" animBg="1" advAuto="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5" name="Shape 4695"/>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Change the script so that </a:t>
            </a:r>
            <a:r>
              <a:rPr i="1"/>
              <a:t>service</a:t>
            </a:r>
            <a:r>
              <a:t> and </a:t>
            </a:r>
            <a:r>
              <a:rPr i="1"/>
              <a:t>db</a:t>
            </a:r>
            <a:r>
              <a:t> containers are pulled in </a:t>
            </a:r>
            <a:r>
              <a:rPr i="1"/>
              <a:t>parallel</a:t>
            </a:r>
            <a:r>
              <a:t>.</a:t>
            </a:r>
          </a:p>
        </p:txBody>
      </p:sp>
      <p:sp>
        <p:nvSpPr>
          <p:cNvPr id="4696" name="Shape 4696"/>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b="1" strike="sngStrike">
                <a:solidFill>
                  <a:srgbClr val="008F00"/>
                </a:solidFill>
                <a:latin typeface="Menlo"/>
                <a:ea typeface="Menlo"/>
                <a:cs typeface="Menlo"/>
                <a:sym typeface="Menlo"/>
              </a:defRPr>
            </a:pPr>
            <a:r>
              <a:t>    </a:t>
            </a:r>
            <a:r>
              <a:rPr b="0">
                <a:solidFill>
                  <a:srgbClr val="000000"/>
                </a:solidFill>
              </a:rPr>
              <a:t>docker.image(</a:t>
            </a:r>
            <a:r>
              <a:t>"10.100.198.200:5000/training-books-ms"</a:t>
            </a:r>
            <a:r>
              <a:rPr b="0">
                <a:solidFill>
                  <a:srgbClr val="000000"/>
                </a:solidFill>
              </a:rPr>
              <a:t>).pull()</a:t>
            </a:r>
          </a:p>
          <a:p>
            <a:pPr marL="0" indent="0" defTabSz="457200">
              <a:lnSpc>
                <a:spcPct val="100000"/>
              </a:lnSpc>
              <a:spcBef>
                <a:spcPts val="0"/>
              </a:spcBef>
              <a:buSzTx/>
              <a:buNone/>
              <a:defRPr sz="1200" strike="sngStrike">
                <a:latin typeface="Menlo"/>
                <a:ea typeface="Menlo"/>
                <a:cs typeface="Menlo"/>
                <a:sym typeface="Menlo"/>
              </a:defRPr>
            </a:pPr>
            <a:r>
              <a:t>    docker.image(</a:t>
            </a:r>
            <a:r>
              <a:rPr b="1">
                <a:solidFill>
                  <a:srgbClr val="008F00"/>
                </a:solidFill>
              </a:rPr>
              <a:t>“mongo”</a:t>
            </a:r>
            <a:r>
              <a:t>).pull()</a:t>
            </a:r>
            <a:endParaRPr b="1">
              <a:solidFill>
                <a:srgbClr val="008F00"/>
              </a:solidFill>
            </a:endParaRP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r>
              <a:rPr>
                <a:solidFill>
                  <a:srgbClr val="000A55"/>
                </a:solidFill>
              </a:rPr>
              <a:t>def </a:t>
            </a:r>
            <a:r>
              <a:t>pull = [:]</a:t>
            </a:r>
          </a:p>
          <a:p>
            <a:pPr marL="0" indent="0" defTabSz="457200">
              <a:lnSpc>
                <a:spcPct val="100000"/>
              </a:lnSpc>
              <a:spcBef>
                <a:spcPts val="0"/>
              </a:spcBef>
              <a:buSzTx/>
              <a:buNone/>
              <a:defRPr sz="1200" b="1">
                <a:solidFill>
                  <a:srgbClr val="008F00"/>
                </a:solidFill>
                <a:latin typeface="Menlo"/>
                <a:ea typeface="Menlo"/>
                <a:cs typeface="Menlo"/>
                <a:sym typeface="Menlo"/>
              </a:defRPr>
            </a:pPr>
            <a:r>
              <a:t>    pull["service"] = {</a:t>
            </a:r>
          </a:p>
          <a:p>
            <a:pPr marL="0" indent="0" defTabSz="457200">
              <a:lnSpc>
                <a:spcPct val="100000"/>
              </a:lnSpc>
              <a:spcBef>
                <a:spcPts val="0"/>
              </a:spcBef>
              <a:buSzTx/>
              <a:buNone/>
              <a:defRPr sz="1200" b="1">
                <a:solidFill>
                  <a:srgbClr val="008F00"/>
                </a:solidFill>
                <a:latin typeface="Menlo"/>
                <a:ea typeface="Menlo"/>
                <a:cs typeface="Menlo"/>
                <a:sym typeface="Menlo"/>
              </a:defRPr>
            </a:pPr>
            <a:r>
              <a:t>        docker.image("10.100.198.200:5000/training-books-ms").pull()</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p>
          <a:p>
            <a:pPr marL="0" indent="0" defTabSz="457200">
              <a:lnSpc>
                <a:spcPct val="100000"/>
              </a:lnSpc>
              <a:spcBef>
                <a:spcPts val="0"/>
              </a:spcBef>
              <a:buSzTx/>
              <a:buNone/>
              <a:defRPr sz="1200" b="1">
                <a:solidFill>
                  <a:srgbClr val="008F00"/>
                </a:solidFill>
                <a:latin typeface="Menlo"/>
                <a:ea typeface="Menlo"/>
                <a:cs typeface="Menlo"/>
                <a:sym typeface="Menlo"/>
              </a:defRPr>
            </a:pPr>
            <a:r>
              <a:t>    pull["db"] = {</a:t>
            </a:r>
          </a:p>
          <a:p>
            <a:pPr marL="0" indent="0" defTabSz="457200">
              <a:lnSpc>
                <a:spcPct val="100000"/>
              </a:lnSpc>
              <a:spcBef>
                <a:spcPts val="0"/>
              </a:spcBef>
              <a:buSzTx/>
              <a:buNone/>
              <a:defRPr sz="1200" b="1">
                <a:solidFill>
                  <a:srgbClr val="008F00"/>
                </a:solidFill>
                <a:latin typeface="Menlo"/>
                <a:ea typeface="Menlo"/>
                <a:cs typeface="Menlo"/>
                <a:sym typeface="Menlo"/>
              </a:defRPr>
            </a:pPr>
            <a:r>
              <a:t>        docker.image("mongo").pull()</a:t>
            </a:r>
          </a:p>
          <a:p>
            <a:pPr marL="0" indent="0" defTabSz="457200">
              <a:lnSpc>
                <a:spcPct val="100000"/>
              </a:lnSpc>
              <a:spcBef>
                <a:spcPts val="0"/>
              </a:spcBef>
              <a:buSzTx/>
              <a:buNone/>
              <a:defRPr sz="1200" b="1">
                <a:solidFill>
                  <a:srgbClr val="008F00"/>
                </a:solidFill>
                <a:latin typeface="Menlo"/>
                <a:ea typeface="Menlo"/>
                <a:cs typeface="Menlo"/>
                <a:sym typeface="Menlo"/>
              </a:defRPr>
            </a:pPr>
            <a:r>
              <a:t>    }</a:t>
            </a:r>
          </a:p>
          <a:p>
            <a:pPr marL="0" indent="0" defTabSz="457200">
              <a:lnSpc>
                <a:spcPct val="100000"/>
              </a:lnSpc>
              <a:spcBef>
                <a:spcPts val="0"/>
              </a:spcBef>
              <a:buSzTx/>
              <a:buNone/>
              <a:defRPr sz="1200" b="1">
                <a:solidFill>
                  <a:srgbClr val="008F00"/>
                </a:solidFill>
                <a:latin typeface="Menlo"/>
                <a:ea typeface="Menlo"/>
                <a:cs typeface="Menlo"/>
                <a:sym typeface="Menlo"/>
              </a:defRPr>
            </a:pPr>
            <a:r>
              <a:t>    parallel pull</a:t>
            </a:r>
          </a:p>
        </p:txBody>
      </p:sp>
      <p:sp>
        <p:nvSpPr>
          <p:cNvPr id="4697" name="Shape 4697"/>
          <p:cNvSpPr/>
          <p:nvPr/>
        </p:nvSpPr>
        <p:spPr>
          <a:xfrm>
            <a:off x="1451139" y="1039760"/>
            <a:ext cx="6325204" cy="712639"/>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chor="b">
            <a:normAutofit/>
          </a:bodyPr>
          <a:lstStyle>
            <a:lvl1pPr>
              <a:lnSpc>
                <a:spcPct val="90000"/>
              </a:lnSpc>
              <a:defRPr sz="3600">
                <a:solidFill>
                  <a:srgbClr val="CB3725"/>
                </a:solidFill>
                <a:latin typeface="PT Sans"/>
                <a:ea typeface="PT Sans"/>
                <a:cs typeface="PT Sans"/>
                <a:sym typeface="PT Sans"/>
              </a:defRPr>
            </a:lvl1pPr>
          </a:lstStyle>
          <a:p>
            <a:r>
              <a:t>Key Pipeline DSL – parallel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96" grpId="1" animBg="1" advAuto="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1" name="Shape 4701"/>
          <p:cNvSpPr>
            <a:spLocks noGrp="1"/>
          </p:cNvSpPr>
          <p:nvPr>
            <p:ph type="title"/>
          </p:nvPr>
        </p:nvSpPr>
        <p:spPr>
          <a:xfrm>
            <a:off x="665995" y="63498"/>
            <a:ext cx="7722745" cy="1358704"/>
          </a:xfrm>
          <a:prstGeom prst="rect">
            <a:avLst/>
          </a:prstGeom>
        </p:spPr>
        <p:txBody>
          <a:bodyPr/>
          <a:lstStyle/>
          <a:p>
            <a:r>
              <a:t>Key Pipeline DSL – execution control</a:t>
            </a:r>
          </a:p>
        </p:txBody>
      </p:sp>
      <p:sp>
        <p:nvSpPr>
          <p:cNvPr id="4702" name="Shape 4702"/>
          <p:cNvSpPr>
            <a:spLocks noGrp="1"/>
          </p:cNvSpPr>
          <p:nvPr>
            <p:ph type="body" sz="half" idx="4294967295"/>
          </p:nvPr>
        </p:nvSpPr>
        <p:spPr>
          <a:xfrm>
            <a:off x="518098" y="1457033"/>
            <a:ext cx="3963005" cy="4526105"/>
          </a:xfrm>
          <a:prstGeom prst="rect">
            <a:avLst/>
          </a:prstGeom>
        </p:spPr>
        <p:txBody>
          <a:bodyPr lIns="91422" tIns="91422" rIns="91422" bIns="91422"/>
          <a:lstStyle/>
          <a:p>
            <a:pPr marL="548638" indent="-731518">
              <a:lnSpc>
                <a:spcPct val="100000"/>
              </a:lnSpc>
              <a:spcBef>
                <a:spcPts val="0"/>
              </a:spcBef>
              <a:buSzTx/>
              <a:buNone/>
              <a:defRPr sz="2000">
                <a:solidFill>
                  <a:srgbClr val="54585B"/>
                </a:solidFill>
                <a:latin typeface="PT Sans"/>
                <a:ea typeface="PT Sans"/>
                <a:cs typeface="PT Sans"/>
                <a:sym typeface="PT Sans"/>
              </a:defRPr>
            </a:pPr>
            <a:endParaR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try up to N times</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retry(10) {</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    // some block</a:t>
            </a:r>
          </a:p>
          <a:p>
            <a:pPr marL="0" indent="0">
              <a:lnSpc>
                <a:spcPct val="100000"/>
              </a:lnSpc>
              <a:spcBef>
                <a:spcPts val="0"/>
              </a:spcBef>
              <a:buSzTx/>
              <a:buNone/>
              <a:defRPr sz="2000">
                <a:solidFill>
                  <a:srgbClr val="54585B"/>
                </a:solidFill>
                <a:latin typeface="Courier New"/>
                <a:ea typeface="Courier New"/>
                <a:cs typeface="Courier New"/>
                <a:sym typeface="Courier New"/>
              </a:defRPr>
            </a:pPr>
            <a:r>
              <a:t>}</a:t>
            </a:r>
          </a:p>
          <a:p>
            <a:pPr marL="548638" indent="-731518">
              <a:lnSpc>
                <a:spcPct val="100000"/>
              </a:lnSpc>
              <a:spcBef>
                <a:spcPts val="0"/>
              </a:spcBef>
              <a:buSzTx/>
              <a:buNone/>
              <a:defRPr sz="2000">
                <a:solidFill>
                  <a:srgbClr val="54585B"/>
                </a:solidFill>
                <a:latin typeface="PT Sans"/>
                <a:ea typeface="PT Sans"/>
                <a:cs typeface="PT Sans"/>
                <a:sym typeface="PT Sans"/>
              </a:defRPr>
            </a:pPr>
            <a:endParaRPr/>
          </a:p>
          <a:p>
            <a:pPr marL="457200" indent="-406400">
              <a:lnSpc>
                <a:spcPct val="100000"/>
              </a:lnSpc>
              <a:spcBef>
                <a:spcPts val="0"/>
              </a:spcBef>
              <a:buClr>
                <a:srgbClr val="54585B"/>
              </a:buClr>
              <a:buChar char="●"/>
              <a:defRPr sz="2000">
                <a:solidFill>
                  <a:srgbClr val="54585B"/>
                </a:solidFill>
                <a:latin typeface="PT Sans"/>
                <a:ea typeface="PT Sans"/>
                <a:cs typeface="PT Sans"/>
                <a:sym typeface="PT Sans"/>
              </a:defRPr>
            </a:pPr>
            <a:r>
              <a:t>pause</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t>sleep time: 10,</a:t>
            </a:r>
          </a:p>
          <a:p>
            <a:pPr marL="548638" indent="-731518">
              <a:lnSpc>
                <a:spcPct val="100000"/>
              </a:lnSpc>
              <a:spcBef>
                <a:spcPts val="0"/>
              </a:spcBef>
              <a:buSzTx/>
              <a:buNone/>
              <a:defRPr sz="2000">
                <a:solidFill>
                  <a:srgbClr val="54585B"/>
                </a:solidFill>
                <a:latin typeface="Courier New"/>
                <a:ea typeface="Courier New"/>
                <a:cs typeface="Courier New"/>
                <a:sym typeface="Courier New"/>
              </a:defRPr>
            </a:pPr>
            <a:r>
              <a:t>  unit: 'MINUTES'</a:t>
            </a:r>
          </a:p>
        </p:txBody>
      </p:sp>
      <p:sp>
        <p:nvSpPr>
          <p:cNvPr id="4703" name="Shape 4703"/>
          <p:cNvSpPr/>
          <p:nvPr/>
        </p:nvSpPr>
        <p:spPr>
          <a:xfrm>
            <a:off x="4187349" y="838549"/>
            <a:ext cx="4738802" cy="3816190"/>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a:lnSpc>
                <a:spcPct val="90000"/>
              </a:lnSpc>
              <a:defRPr sz="2000">
                <a:solidFill>
                  <a:srgbClr val="54585B"/>
                </a:solidFill>
                <a:latin typeface="Courier New"/>
                <a:ea typeface="Courier New"/>
                <a:cs typeface="Courier New"/>
                <a:sym typeface="Courier New"/>
              </a:defRPr>
            </a:pPr>
            <a:endParaRPr/>
          </a:p>
          <a:p>
            <a:pPr>
              <a:lnSpc>
                <a:spcPct val="90000"/>
              </a:lnSpc>
              <a:defRPr sz="2000">
                <a:solidFill>
                  <a:srgbClr val="54585B"/>
                </a:solidFill>
                <a:latin typeface="PT Sans"/>
                <a:ea typeface="PT Sans"/>
                <a:cs typeface="PT Sans"/>
                <a:sym typeface="PT Sans"/>
              </a:defRPr>
            </a:pPr>
            <a:endParaRPr/>
          </a:p>
          <a:p>
            <a:pPr>
              <a:lnSpc>
                <a:spcPct val="90000"/>
              </a:lnSpc>
              <a:defRPr sz="2000">
                <a:solidFill>
                  <a:srgbClr val="54585B"/>
                </a:solidFill>
                <a:latin typeface="PT Sans"/>
                <a:ea typeface="PT Sans"/>
                <a:cs typeface="PT Sans"/>
                <a:sym typeface="PT Sans"/>
              </a:defRPr>
            </a:pPr>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t>wait for event</a:t>
            </a:r>
          </a:p>
          <a:p>
            <a:pPr>
              <a:lnSpc>
                <a:spcPct val="90000"/>
              </a:lnSpc>
              <a:defRPr sz="2000">
                <a:solidFill>
                  <a:srgbClr val="54585B"/>
                </a:solidFill>
                <a:latin typeface="Courier New"/>
                <a:ea typeface="Courier New"/>
                <a:cs typeface="Courier New"/>
                <a:sym typeface="Courier New"/>
              </a:defRPr>
            </a:pPr>
            <a:r>
              <a:t>waitUntil {</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a:t>
            </a:r>
            <a:endParaRPr>
              <a:latin typeface="PT Sans"/>
              <a:ea typeface="PT Sans"/>
              <a:cs typeface="PT Sans"/>
              <a:sym typeface="PT Sans"/>
            </a:endParaRPr>
          </a:p>
          <a:p>
            <a:pPr>
              <a:lnSpc>
                <a:spcPct val="90000"/>
              </a:lnSpc>
              <a:defRPr sz="2000">
                <a:solidFill>
                  <a:srgbClr val="54585B"/>
                </a:solidFill>
                <a:latin typeface="PT Sans"/>
                <a:ea typeface="PT Sans"/>
                <a:cs typeface="PT Sans"/>
                <a:sym typeface="PT Sans"/>
              </a:defRPr>
            </a:pPr>
            <a:endParaRPr>
              <a:latin typeface="PT Sans"/>
              <a:ea typeface="PT Sans"/>
              <a:cs typeface="PT Sans"/>
              <a:sym typeface="PT Sans"/>
            </a:endParaRPr>
          </a:p>
          <a:p>
            <a:pPr marL="457200" indent="-406400">
              <a:lnSpc>
                <a:spcPct val="90000"/>
              </a:lnSpc>
              <a:buClr>
                <a:srgbClr val="54585B"/>
              </a:buClr>
              <a:buSzPct val="100000"/>
              <a:buFont typeface="Arial"/>
              <a:buChar char="●"/>
              <a:defRPr sz="2000">
                <a:solidFill>
                  <a:srgbClr val="54585B"/>
                </a:solidFill>
                <a:latin typeface="PT Sans"/>
                <a:ea typeface="PT Sans"/>
                <a:cs typeface="PT Sans"/>
                <a:sym typeface="PT Sans"/>
              </a:defRPr>
            </a:pPr>
            <a:r>
              <a:t>timeout</a:t>
            </a:r>
          </a:p>
          <a:p>
            <a:pPr>
              <a:lnSpc>
                <a:spcPct val="90000"/>
              </a:lnSpc>
              <a:defRPr sz="2000">
                <a:solidFill>
                  <a:srgbClr val="54585B"/>
                </a:solidFill>
                <a:latin typeface="Courier New"/>
                <a:ea typeface="Courier New"/>
                <a:cs typeface="Courier New"/>
                <a:sym typeface="Courier New"/>
              </a:defRPr>
            </a:pPr>
            <a:r>
              <a:t>timeout(time: 100,</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unit: 'SECONDS') {</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    // some block</a:t>
            </a:r>
            <a:endParaRPr>
              <a:latin typeface="PT Sans"/>
              <a:ea typeface="PT Sans"/>
              <a:cs typeface="PT Sans"/>
              <a:sym typeface="PT Sans"/>
            </a:endParaRPr>
          </a:p>
          <a:p>
            <a:pPr>
              <a:lnSpc>
                <a:spcPct val="90000"/>
              </a:lnSpc>
              <a:defRPr sz="2000">
                <a:solidFill>
                  <a:srgbClr val="54585B"/>
                </a:solidFill>
                <a:latin typeface="Courier New"/>
                <a:ea typeface="Courier New"/>
                <a:cs typeface="Courier New"/>
                <a:sym typeface="Courier New"/>
              </a:defRPr>
            </a:pPr>
            <a:r>
              <a:t>}</a:t>
            </a:r>
          </a:p>
        </p:txBody>
      </p:sp>
      <p:sp>
        <p:nvSpPr>
          <p:cNvPr id="4704" name="Shape 4704"/>
          <p:cNvSpPr/>
          <p:nvPr/>
        </p:nvSpPr>
        <p:spPr>
          <a:xfrm>
            <a:off x="7684689" y="1882374"/>
            <a:ext cx="4480131" cy="2926047"/>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normAutofit/>
          </a:bodyPr>
          <a:lstStyle/>
          <a:p>
            <a:pPr marL="548638" indent="-731518">
              <a:defRPr sz="2000">
                <a:solidFill>
                  <a:srgbClr val="54585B"/>
                </a:solidFill>
                <a:latin typeface="PT Sans"/>
                <a:ea typeface="PT Sans"/>
                <a:cs typeface="PT Sans"/>
                <a:sym typeface="PT Sans"/>
              </a:defRPr>
            </a:pPr>
            <a:r>
              <a:t>You can also rely on Groovy control flow syntax</a:t>
            </a:r>
          </a:p>
          <a:p>
            <a:pPr marL="548638" indent="-731518">
              <a:defRPr sz="2000">
                <a:solidFill>
                  <a:srgbClr val="54585B"/>
                </a:solidFill>
                <a:latin typeface="PT Sans"/>
                <a:ea typeface="PT Sans"/>
                <a:cs typeface="PT Sans"/>
                <a:sym typeface="PT Sans"/>
              </a:defRPr>
            </a:pPr>
            <a:endParaRPr/>
          </a:p>
          <a:p>
            <a:pPr marL="548638" indent="-731518">
              <a:defRPr sz="2000">
                <a:solidFill>
                  <a:srgbClr val="54585B"/>
                </a:solidFill>
                <a:latin typeface="Courier New"/>
                <a:ea typeface="Courier New"/>
                <a:cs typeface="Courier New"/>
                <a:sym typeface="Courier New"/>
              </a:defRPr>
            </a:pPr>
            <a:r>
              <a:t>while(something) {</a:t>
            </a:r>
          </a:p>
          <a:p>
            <a:pPr marL="548638" indent="-731518">
              <a:defRPr sz="2000">
                <a:solidFill>
                  <a:srgbClr val="54585B"/>
                </a:solidFill>
                <a:latin typeface="Courier New"/>
                <a:ea typeface="Courier New"/>
                <a:cs typeface="Courier New"/>
                <a:sym typeface="Courier New"/>
              </a:defRPr>
            </a:pPr>
            <a:r>
              <a:t>    // do something</a:t>
            </a:r>
          </a:p>
          <a:p>
            <a:pPr marL="548638" indent="-731518">
              <a:defRPr sz="2000">
                <a:solidFill>
                  <a:srgbClr val="54585B"/>
                </a:solidFill>
                <a:latin typeface="Courier New"/>
                <a:ea typeface="Courier New"/>
                <a:cs typeface="Courier New"/>
                <a:sym typeface="Courier New"/>
              </a:defRPr>
            </a:pPr>
            <a:r>
              <a:t>    if (something_else) {</a:t>
            </a:r>
          </a:p>
          <a:p>
            <a:pPr indent="457200">
              <a:defRPr sz="2000">
                <a:solidFill>
                  <a:srgbClr val="54585B"/>
                </a:solidFill>
                <a:latin typeface="Courier New"/>
                <a:ea typeface="Courier New"/>
                <a:cs typeface="Courier New"/>
                <a:sym typeface="Courier New"/>
              </a:defRPr>
            </a:pPr>
            <a:r>
              <a:t>    // do something else</a:t>
            </a:r>
          </a:p>
          <a:p>
            <a:pPr marL="548638" indent="-731518">
              <a:defRPr sz="2000">
                <a:solidFill>
                  <a:srgbClr val="54585B"/>
                </a:solidFill>
                <a:latin typeface="Courier New"/>
                <a:ea typeface="Courier New"/>
                <a:cs typeface="Courier New"/>
                <a:sym typeface="Courier New"/>
              </a:defRPr>
            </a:pPr>
            <a:r>
              <a:t>    } </a:t>
            </a:r>
          </a:p>
          <a:p>
            <a:pPr marL="548638" indent="-731518">
              <a:defRPr sz="2000">
                <a:solidFill>
                  <a:srgbClr val="54585B"/>
                </a:solidFill>
                <a:latin typeface="Courier New"/>
                <a:ea typeface="Courier New"/>
                <a:cs typeface="Courier New"/>
                <a:sym typeface="Courier New"/>
              </a:defRPr>
            </a:pPr>
            <a:r>
              <a: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6" name="Shape 4296"/>
          <p:cNvSpPr>
            <a:spLocks noGrp="1"/>
          </p:cNvSpPr>
          <p:nvPr>
            <p:ph type="title"/>
          </p:nvPr>
        </p:nvSpPr>
        <p:spPr>
          <a:xfrm>
            <a:off x="2123087" y="833967"/>
            <a:ext cx="8227501" cy="836099"/>
          </a:xfrm>
          <a:prstGeom prst="rect">
            <a:avLst/>
          </a:prstGeom>
        </p:spPr>
        <p:txBody>
          <a:bodyPr/>
          <a:lstStyle/>
          <a:p>
            <a:r>
              <a:t>What is CD Pipeline</a:t>
            </a:r>
          </a:p>
        </p:txBody>
      </p:sp>
      <p:sp>
        <p:nvSpPr>
          <p:cNvPr id="4297" name="Shape 4297"/>
          <p:cNvSpPr>
            <a:spLocks noGrp="1"/>
          </p:cNvSpPr>
          <p:nvPr>
            <p:ph type="body" idx="1"/>
          </p:nvPr>
        </p:nvSpPr>
        <p:spPr>
          <a:xfrm>
            <a:off x="2123831" y="1691863"/>
            <a:ext cx="8226598" cy="4526105"/>
          </a:xfrm>
          <a:prstGeom prst="rect">
            <a:avLst/>
          </a:prstGeom>
        </p:spPr>
        <p:txBody>
          <a:bodyPr/>
          <a:lstStyle/>
          <a:p>
            <a:r>
              <a:t>CD is about setting a “pipeline”, from SCM commit to deployed application</a:t>
            </a:r>
          </a:p>
          <a:p>
            <a:endParaRPr/>
          </a:p>
          <a:p>
            <a:endParaRPr/>
          </a:p>
          <a:p>
            <a:endParaRPr/>
          </a:p>
          <a:p>
            <a:endParaRPr/>
          </a:p>
          <a:p>
            <a:endParaRPr/>
          </a:p>
          <a:p>
            <a:r>
              <a:t>Jenkins can chain jobs this way, but ...</a:t>
            </a:r>
          </a:p>
        </p:txBody>
      </p:sp>
      <p:grpSp>
        <p:nvGrpSpPr>
          <p:cNvPr id="4300" name="Group 4300"/>
          <p:cNvGrpSpPr/>
          <p:nvPr/>
        </p:nvGrpSpPr>
        <p:grpSpPr>
          <a:xfrm>
            <a:off x="2312523" y="2863947"/>
            <a:ext cx="2362203" cy="571506"/>
            <a:chOff x="0" y="-1"/>
            <a:chExt cx="2362202" cy="571504"/>
          </a:xfrm>
        </p:grpSpPr>
        <p:sp>
          <p:nvSpPr>
            <p:cNvPr id="4298" name="Shape 4298"/>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299" name="Shape 4299"/>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Build</a:t>
              </a:r>
            </a:p>
          </p:txBody>
        </p:sp>
      </p:grpSp>
      <p:grpSp>
        <p:nvGrpSpPr>
          <p:cNvPr id="4303" name="Group 4303"/>
          <p:cNvGrpSpPr/>
          <p:nvPr/>
        </p:nvGrpSpPr>
        <p:grpSpPr>
          <a:xfrm>
            <a:off x="5055725" y="2863947"/>
            <a:ext cx="2362204" cy="571506"/>
            <a:chOff x="0" y="-1"/>
            <a:chExt cx="2362202" cy="571504"/>
          </a:xfrm>
        </p:grpSpPr>
        <p:sp>
          <p:nvSpPr>
            <p:cNvPr id="4301" name="Shape 4301"/>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2" name="Shape 4302"/>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Test</a:t>
              </a:r>
            </a:p>
          </p:txBody>
        </p:sp>
      </p:grpSp>
      <p:grpSp>
        <p:nvGrpSpPr>
          <p:cNvPr id="4306" name="Group 4306"/>
          <p:cNvGrpSpPr/>
          <p:nvPr/>
        </p:nvGrpSpPr>
        <p:grpSpPr>
          <a:xfrm>
            <a:off x="7798923" y="2863947"/>
            <a:ext cx="2362204" cy="571506"/>
            <a:chOff x="0" y="-1"/>
            <a:chExt cx="2362202" cy="571504"/>
          </a:xfrm>
        </p:grpSpPr>
        <p:sp>
          <p:nvSpPr>
            <p:cNvPr id="4304" name="Shape 4304"/>
            <p:cNvSpPr/>
            <p:nvPr/>
          </p:nvSpPr>
          <p:spPr>
            <a:xfrm>
              <a:off x="0" y="-2"/>
              <a:ext cx="2362203" cy="571505"/>
            </a:xfrm>
            <a:prstGeom prst="rect">
              <a:avLst/>
            </a:prstGeom>
            <a:gradFill flip="none" rotWithShape="1">
              <a:gsLst>
                <a:gs pos="0">
                  <a:srgbClr val="262626"/>
                </a:gs>
                <a:gs pos="100000">
                  <a:srgbClr val="C6C6C6"/>
                </a:gs>
              </a:gsLst>
              <a:lin ang="16200037" scaled="0"/>
            </a:gradFill>
            <a:ln w="9525" cap="flat">
              <a:solidFill>
                <a:srgbClr val="252525"/>
              </a:solidFill>
              <a:prstDash val="solid"/>
              <a:round/>
            </a:ln>
            <a:effectLst/>
          </p:spPr>
          <p:txBody>
            <a:bodyPr wrap="square" lIns="45718" tIns="45718" rIns="45718" bIns="45718" numCol="1" anchor="ctr">
              <a:noAutofit/>
            </a:bodyPr>
            <a:lstStyle/>
            <a:p>
              <a:pPr algn="ctr">
                <a:defRPr>
                  <a:solidFill>
                    <a:srgbClr val="54585B"/>
                  </a:solidFill>
                  <a:latin typeface="Arial"/>
                  <a:ea typeface="Arial"/>
                  <a:cs typeface="Arial"/>
                  <a:sym typeface="Arial"/>
                </a:defRPr>
              </a:pPr>
              <a:endParaRPr/>
            </a:p>
          </p:txBody>
        </p:sp>
        <p:sp>
          <p:nvSpPr>
            <p:cNvPr id="4305" name="Shape 4305"/>
            <p:cNvSpPr/>
            <p:nvPr/>
          </p:nvSpPr>
          <p:spPr>
            <a:xfrm>
              <a:off x="0" y="106680"/>
              <a:ext cx="2362203" cy="3581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defRPr>
              </a:lvl1pPr>
            </a:lstStyle>
            <a:p>
              <a:r>
                <a:t>Deploy</a:t>
              </a:r>
            </a:p>
          </p:txBody>
        </p:sp>
      </p:grpSp>
      <p:sp>
        <p:nvSpPr>
          <p:cNvPr id="4307" name="Shape 4307"/>
          <p:cNvSpPr/>
          <p:nvPr/>
        </p:nvSpPr>
        <p:spPr>
          <a:xfrm>
            <a:off x="4679486" y="3149699"/>
            <a:ext cx="371478" cy="2"/>
          </a:xfrm>
          <a:prstGeom prst="line">
            <a:avLst/>
          </a:prstGeom>
          <a:ln w="25400">
            <a:solidFill>
              <a:srgbClr val="262626"/>
            </a:solidFill>
            <a:tailEnd type="stealth"/>
          </a:ln>
        </p:spPr>
        <p:txBody>
          <a:bodyPr lIns="45718" tIns="45718" rIns="45718" bIns="45718"/>
          <a:lstStyle/>
          <a:p>
            <a:endParaRPr/>
          </a:p>
        </p:txBody>
      </p:sp>
      <p:sp>
        <p:nvSpPr>
          <p:cNvPr id="4308" name="Shape 4308"/>
          <p:cNvSpPr/>
          <p:nvPr/>
        </p:nvSpPr>
        <p:spPr>
          <a:xfrm>
            <a:off x="7422687" y="3149699"/>
            <a:ext cx="371478" cy="2"/>
          </a:xfrm>
          <a:prstGeom prst="line">
            <a:avLst/>
          </a:prstGeom>
          <a:ln w="25400">
            <a:solidFill>
              <a:srgbClr val="262626"/>
            </a:solidFill>
            <a:tailEnd type="stealth"/>
          </a:ln>
        </p:spPr>
        <p:txBody>
          <a:bodyPr lIns="45718" tIns="45718" rIns="45718" bIns="45718"/>
          <a:lstStyle/>
          <a:p>
            <a:endParaRP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8" name="Shape 4708"/>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Change the script so that the execution of </a:t>
            </a:r>
            <a:r>
              <a:rPr i="1"/>
              <a:t>post-deployment tests</a:t>
            </a:r>
            <a:r>
              <a:t> is retried in case of a failure.</a:t>
            </a:r>
          </a:p>
        </p:txBody>
      </p:sp>
      <p:sp>
        <p:nvSpPr>
          <p:cNvPr id="4709" name="Shape 4709"/>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retry(</a:t>
            </a:r>
            <a:r>
              <a:rPr>
                <a:solidFill>
                  <a:srgbClr val="0433FF"/>
                </a:solidFill>
              </a:rPr>
              <a:t>2</a:t>
            </a:r>
            <a:r>
              <a:t>) {</a:t>
            </a:r>
          </a:p>
          <a:p>
            <a:pPr marL="0" indent="0" defTabSz="457200">
              <a:lnSpc>
                <a:spcPct val="100000"/>
              </a:lnSpc>
              <a:spcBef>
                <a:spcPts val="0"/>
              </a:spcBef>
              <a:buSzTx/>
              <a:buNone/>
              <a:defRPr sz="1200">
                <a:latin typeface="Menlo"/>
                <a:ea typeface="Menlo"/>
                <a:cs typeface="Menlo"/>
                <a:sym typeface="Menlo"/>
              </a:defRPr>
            </a:pPr>
            <a:r>
              <a:t>    sh </a:t>
            </a:r>
            <a:r>
              <a:rPr b="1">
                <a:solidFill>
                  <a:srgbClr val="008F00"/>
                </a:solidFill>
              </a:rPr>
              <a:t>"./run_tests.sh"</a:t>
            </a:r>
          </a:p>
          <a:p>
            <a:pPr marL="0" indent="0" defTabSz="457200">
              <a:lnSpc>
                <a:spcPct val="100000"/>
              </a:lnSpc>
              <a:spcBef>
                <a:spcPts val="0"/>
              </a:spcBef>
              <a:buSzTx/>
              <a:buNone/>
              <a:defRPr sz="1200">
                <a:latin typeface="Menlo"/>
                <a:ea typeface="Menlo"/>
                <a:cs typeface="Menlo"/>
                <a:sym typeface="Menlo"/>
              </a:defRPr>
            </a:pPr>
            <a:r>
              <a:t>}</a:t>
            </a:r>
          </a:p>
        </p:txBody>
      </p:sp>
      <p:sp>
        <p:nvSpPr>
          <p:cNvPr id="4710" name="Shape 4710"/>
          <p:cNvSpPr>
            <a:spLocks noGrp="1"/>
          </p:cNvSpPr>
          <p:nvPr>
            <p:ph type="title"/>
          </p:nvPr>
        </p:nvSpPr>
        <p:spPr>
          <a:xfrm>
            <a:off x="665995" y="279400"/>
            <a:ext cx="7722745" cy="1358701"/>
          </a:xfrm>
          <a:prstGeom prst="rect">
            <a:avLst/>
          </a:prstGeom>
        </p:spPr>
        <p:txBody>
          <a:bodyPr anchor="b"/>
          <a:lstStyle/>
          <a:p>
            <a:r>
              <a:t>Key Pipeline DSL – execution control</a:t>
            </a:r>
          </a:p>
        </p:txBody>
      </p:sp>
    </p:spTree>
  </p:cSld>
  <p:clrMapOvr>
    <a:masterClrMapping/>
  </p:clrMapOvr>
  <p:transition spd="slow"/>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4" name="Shape 4714"/>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r>
              <a:t>Task</a:t>
            </a:r>
            <a:r>
              <a:rPr b="0">
                <a:solidFill>
                  <a:srgbClr val="54585B"/>
                </a:solidFill>
              </a:rPr>
              <a:t>:</a:t>
            </a:r>
          </a:p>
          <a:p>
            <a:endParaRPr b="1">
              <a:solidFill>
                <a:srgbClr val="006098"/>
              </a:solidFill>
            </a:endParaRPr>
          </a:p>
          <a:p>
            <a:r>
              <a:t>Change the script so that there is a pause of </a:t>
            </a:r>
            <a:r>
              <a:rPr i="1"/>
              <a:t>2 seconds</a:t>
            </a:r>
            <a:r>
              <a:t> after the service is deployed.</a:t>
            </a:r>
          </a:p>
        </p:txBody>
      </p:sp>
      <p:sp>
        <p:nvSpPr>
          <p:cNvPr id="4715" name="Shape 4715"/>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sleep </a:t>
            </a:r>
            <a:r>
              <a:rPr>
                <a:solidFill>
                  <a:srgbClr val="0433FF"/>
                </a:solidFill>
              </a:rPr>
              <a:t>2</a:t>
            </a:r>
          </a:p>
        </p:txBody>
      </p:sp>
      <p:sp>
        <p:nvSpPr>
          <p:cNvPr id="4716" name="Shape 4716"/>
          <p:cNvSpPr>
            <a:spLocks noGrp="1"/>
          </p:cNvSpPr>
          <p:nvPr>
            <p:ph type="title"/>
          </p:nvPr>
        </p:nvSpPr>
        <p:spPr>
          <a:xfrm>
            <a:off x="665995" y="279400"/>
            <a:ext cx="7722745" cy="1358701"/>
          </a:xfrm>
          <a:prstGeom prst="rect">
            <a:avLst/>
          </a:prstGeom>
        </p:spPr>
        <p:txBody>
          <a:bodyPr anchor="b"/>
          <a:lstStyle/>
          <a:p>
            <a:r>
              <a:t>Key Pipeline DSL – execution control</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0" name="Shape 4720"/>
          <p:cNvSpPr>
            <a:spLocks noGrp="1"/>
          </p:cNvSpPr>
          <p:nvPr>
            <p:ph type="title"/>
          </p:nvPr>
        </p:nvSpPr>
        <p:spPr>
          <a:xfrm>
            <a:off x="798781" y="833967"/>
            <a:ext cx="10970004" cy="836099"/>
          </a:xfrm>
          <a:prstGeom prst="rect">
            <a:avLst/>
          </a:prstGeom>
        </p:spPr>
        <p:txBody>
          <a:bodyPr/>
          <a:lstStyle/>
          <a:p>
            <a:r>
              <a:t>BREAK</a:t>
            </a:r>
          </a:p>
        </p:txBody>
      </p:sp>
      <p:sp>
        <p:nvSpPr>
          <p:cNvPr id="4721" name="Shape 4721"/>
          <p:cNvSpPr>
            <a:spLocks noGrp="1"/>
          </p:cNvSpPr>
          <p:nvPr>
            <p:ph type="body" idx="1"/>
          </p:nvPr>
        </p:nvSpPr>
        <p:spPr>
          <a:xfrm>
            <a:off x="799774" y="1691863"/>
            <a:ext cx="10968801" cy="4526105"/>
          </a:xfrm>
          <a:prstGeom prst="rect">
            <a:avLst/>
          </a:prstGeom>
        </p:spPr>
        <p:txBody>
          <a:bodyPr/>
          <a:lstStyle/>
          <a:p>
            <a:endParaRPr/>
          </a:p>
        </p:txBody>
      </p:sp>
    </p:spTree>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3" name="Shape 4723"/>
          <p:cNvSpPr>
            <a:spLocks noGrp="1"/>
          </p:cNvSpPr>
          <p:nvPr>
            <p:ph type="body" sz="half" idx="1"/>
          </p:nvPr>
        </p:nvSpPr>
        <p:spPr>
          <a:xfrm>
            <a:off x="799775" y="1693140"/>
            <a:ext cx="5364399" cy="4568100"/>
          </a:xfrm>
          <a:prstGeom prst="rect">
            <a:avLst/>
          </a:prstGeom>
        </p:spPr>
        <p:txBody>
          <a:bodyPr/>
          <a:lstStyle/>
          <a:p>
            <a:pPr>
              <a:defRPr b="1">
                <a:solidFill>
                  <a:srgbClr val="006098"/>
                </a:solidFill>
              </a:defRPr>
            </a:pPr>
            <a:endParaRPr/>
          </a:p>
          <a:p>
            <a:pPr>
              <a:defRPr b="1">
                <a:solidFill>
                  <a:srgbClr val="006098"/>
                </a:solidFill>
              </a:defRPr>
            </a:pPr>
            <a:endParaRPr/>
          </a:p>
          <a:p>
            <a:pPr>
              <a:defRPr b="1">
                <a:solidFill>
                  <a:srgbClr val="006098"/>
                </a:solidFill>
              </a:defRPr>
            </a:pPr>
            <a:r>
              <a:t>Task</a:t>
            </a:r>
            <a:r>
              <a:rPr b="0">
                <a:solidFill>
                  <a:srgbClr val="54585B"/>
                </a:solidFill>
              </a:rPr>
              <a:t>:</a:t>
            </a:r>
          </a:p>
          <a:p>
            <a:pPr>
              <a:defRPr b="1">
                <a:solidFill>
                  <a:srgbClr val="006098"/>
                </a:solidFill>
              </a:defRPr>
            </a:pPr>
            <a:endParaRPr b="0">
              <a:solidFill>
                <a:srgbClr val="54585B"/>
              </a:solidFill>
            </a:endParaRPr>
          </a:p>
          <a:p>
            <a:r>
              <a:t>Add checkpoint </a:t>
            </a:r>
            <a:r>
              <a:rPr i="1"/>
              <a:t>deploy</a:t>
            </a:r>
            <a:r>
              <a:t> between the nodes </a:t>
            </a:r>
            <a:r>
              <a:rPr i="1"/>
              <a:t>cd</a:t>
            </a:r>
            <a:r>
              <a:t> and </a:t>
            </a:r>
            <a:r>
              <a:rPr i="1"/>
              <a:t>production</a:t>
            </a:r>
            <a:r>
              <a:t>.</a:t>
            </a:r>
          </a:p>
        </p:txBody>
      </p:sp>
      <p:sp>
        <p:nvSpPr>
          <p:cNvPr id="4724" name="Shape 4724"/>
          <p:cNvSpPr>
            <a:spLocks noGrp="1"/>
          </p:cNvSpPr>
          <p:nvPr>
            <p:ph type="body" idx="13"/>
          </p:nvPr>
        </p:nvSpPr>
        <p:spPr>
          <a:prstGeom prst="rect">
            <a:avLst/>
          </a:prstGeom>
          <a:extLst>
            <a:ext uri="{C572A759-6A51-4108-AA02-DFA0A04FC94B}">
              <ma14:wrappingTextBoxFlag xmlns:ma14="http://schemas.microsoft.com/office/mac/drawingml/2011/main" val="1"/>
            </a:ext>
          </a:extLst>
        </p:spPr>
        <p:txBody>
          <a:bodyPr anchor="ctr"/>
          <a:lstStyle/>
          <a:p>
            <a:pPr marL="0" indent="0" defTabSz="457200">
              <a:lnSpc>
                <a:spcPct val="100000"/>
              </a:lnSpc>
              <a:spcBef>
                <a:spcPts val="0"/>
              </a:spcBef>
              <a:buSzTx/>
              <a:buNone/>
              <a:defRPr sz="1200">
                <a:latin typeface="Menlo"/>
                <a:ea typeface="Menlo"/>
                <a:cs typeface="Menlo"/>
                <a:sym typeface="Menlo"/>
              </a:defRPr>
            </a:pPr>
            <a:r>
              <a:t>    checkpoint </a:t>
            </a:r>
            <a:r>
              <a:rPr b="1">
                <a:solidFill>
                  <a:srgbClr val="008F00"/>
                </a:solidFill>
              </a:rPr>
              <a:t>"deploy"</a:t>
            </a:r>
          </a:p>
        </p:txBody>
      </p:sp>
      <p:sp>
        <p:nvSpPr>
          <p:cNvPr id="4725" name="Shape 4725"/>
          <p:cNvSpPr>
            <a:spLocks noGrp="1"/>
          </p:cNvSpPr>
          <p:nvPr>
            <p:ph type="title"/>
          </p:nvPr>
        </p:nvSpPr>
        <p:spPr>
          <a:xfrm>
            <a:off x="882438" y="393700"/>
            <a:ext cx="6325205" cy="1358701"/>
          </a:xfrm>
          <a:prstGeom prst="rect">
            <a:avLst/>
          </a:prstGeom>
        </p:spPr>
        <p:txBody>
          <a:bodyPr anchor="b"/>
          <a:lstStyle/>
          <a:p>
            <a:r>
              <a:t>Key Pipeline DSL – checkpoint</a:t>
            </a:r>
          </a:p>
        </p:txBody>
      </p:sp>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9" name="Shape 4729"/>
          <p:cNvSpPr>
            <a:spLocks noGrp="1"/>
          </p:cNvSpPr>
          <p:nvPr>
            <p:ph type="title"/>
          </p:nvPr>
        </p:nvSpPr>
        <p:spPr>
          <a:xfrm>
            <a:off x="1352338" y="393700"/>
            <a:ext cx="6325205" cy="1358698"/>
          </a:xfrm>
          <a:prstGeom prst="rect">
            <a:avLst/>
          </a:prstGeom>
        </p:spPr>
        <p:txBody>
          <a:bodyPr/>
          <a:lstStyle/>
          <a:p>
            <a:r>
              <a:t>Pipeline Stage View</a:t>
            </a:r>
          </a:p>
        </p:txBody>
      </p:sp>
      <p:pic>
        <p:nvPicPr>
          <p:cNvPr id="4730" name="image28.png"/>
          <p:cNvPicPr>
            <a:picLocks noChangeAspect="1"/>
          </p:cNvPicPr>
          <p:nvPr/>
        </p:nvPicPr>
        <p:blipFill>
          <a:blip r:embed="rId3">
            <a:extLst/>
          </a:blip>
          <a:stretch>
            <a:fillRect/>
          </a:stretch>
        </p:blipFill>
        <p:spPr>
          <a:xfrm>
            <a:off x="1691526" y="1840936"/>
            <a:ext cx="9287283" cy="5017835"/>
          </a:xfrm>
          <a:prstGeom prst="rect">
            <a:avLst/>
          </a:prstGeom>
          <a:ln w="12700">
            <a:miter lim="400000"/>
          </a:ln>
        </p:spPr>
      </p:pic>
    </p:spTree>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4" name="Shape 4734"/>
          <p:cNvSpPr>
            <a:spLocks noGrp="1"/>
          </p:cNvSpPr>
          <p:nvPr>
            <p:ph type="body" sz="half" idx="1"/>
          </p:nvPr>
        </p:nvSpPr>
        <p:spPr>
          <a:xfrm>
            <a:off x="799774" y="1693140"/>
            <a:ext cx="5793969" cy="4568100"/>
          </a:xfrm>
          <a:prstGeom prst="rect">
            <a:avLst/>
          </a:prstGeom>
        </p:spPr>
        <p:txBody>
          <a:bodyPr/>
          <a:lstStyle/>
          <a:p>
            <a:pPr marL="148131" indent="-148131" defTabSz="740662">
              <a:lnSpc>
                <a:spcPct val="90000"/>
              </a:lnSpc>
              <a:defRPr sz="2200" b="1">
                <a:solidFill>
                  <a:srgbClr val="006098"/>
                </a:solidFill>
              </a:defRPr>
            </a:pPr>
            <a:endParaRPr/>
          </a:p>
          <a:p>
            <a:pPr marL="148131" indent="-148131" defTabSz="740662">
              <a:lnSpc>
                <a:spcPct val="90000"/>
              </a:lnSpc>
              <a:defRPr sz="2200" b="1">
                <a:solidFill>
                  <a:srgbClr val="006098"/>
                </a:solidFill>
              </a:defRPr>
            </a:pPr>
            <a:endParaRPr/>
          </a:p>
          <a:p>
            <a:pPr marL="148131" indent="-148131" defTabSz="740662">
              <a:lnSpc>
                <a:spcPct val="90000"/>
              </a:lnSpc>
              <a:defRPr sz="2200" b="1">
                <a:solidFill>
                  <a:srgbClr val="006098"/>
                </a:solidFill>
              </a:defRPr>
            </a:pPr>
            <a:r>
              <a:t>Task</a:t>
            </a:r>
            <a:r>
              <a:rPr b="0">
                <a:solidFill>
                  <a:srgbClr val="54585B"/>
                </a:solidFill>
              </a:rPr>
              <a:t>:</a:t>
            </a:r>
          </a:p>
          <a:p>
            <a:pPr marL="148131" indent="-148131" defTabSz="740662">
              <a:lnSpc>
                <a:spcPct val="90000"/>
              </a:lnSpc>
              <a:defRPr sz="2200" b="1">
                <a:solidFill>
                  <a:srgbClr val="006098"/>
                </a:solidFill>
              </a:defRPr>
            </a:pPr>
            <a:endParaRPr b="0">
              <a:solidFill>
                <a:srgbClr val="54585B"/>
              </a:solidFill>
            </a:endParaRPr>
          </a:p>
          <a:p>
            <a:pPr marL="148131" indent="-148131" defTabSz="740662">
              <a:lnSpc>
                <a:spcPct val="90000"/>
              </a:lnSpc>
              <a:defRPr sz="2200"/>
            </a:pPr>
            <a:r>
              <a:t>Convert the deployment pipeline script into a template named </a:t>
            </a:r>
            <a:r>
              <a:rPr i="1"/>
              <a:t>my-template</a:t>
            </a:r>
            <a:r>
              <a:t>.</a:t>
            </a:r>
          </a:p>
          <a:p>
            <a:pPr marL="148131" indent="-148131" defTabSz="740662">
              <a:lnSpc>
                <a:spcPct val="90000"/>
              </a:lnSpc>
              <a:defRPr sz="2200"/>
            </a:pPr>
            <a:r>
              <a:t>Replace service name (training-books-ms), Registry IP and port (10.100.198.200:5000) and domain (http://10.100.198.200:8081) with variables.</a:t>
            </a:r>
          </a:p>
          <a:p>
            <a:pPr marL="148131" indent="-148131" defTabSz="740662">
              <a:lnSpc>
                <a:spcPct val="90000"/>
              </a:lnSpc>
              <a:defRPr sz="2200"/>
            </a:pPr>
            <a:r>
              <a:t>Create a new job called </a:t>
            </a:r>
            <a:r>
              <a:rPr i="1"/>
              <a:t>my-pipeline-from-template</a:t>
            </a:r>
          </a:p>
        </p:txBody>
      </p:sp>
      <p:sp>
        <p:nvSpPr>
          <p:cNvPr id="4735" name="Shape 4735"/>
          <p:cNvSpPr>
            <a:spLocks noGrp="1"/>
          </p:cNvSpPr>
          <p:nvPr>
            <p:ph type="title"/>
          </p:nvPr>
        </p:nvSpPr>
        <p:spPr>
          <a:xfrm>
            <a:off x="882438" y="393700"/>
            <a:ext cx="6325205" cy="1358701"/>
          </a:xfrm>
          <a:prstGeom prst="rect">
            <a:avLst/>
          </a:prstGeom>
        </p:spPr>
        <p:txBody>
          <a:bodyPr anchor="b"/>
          <a:lstStyle/>
          <a:p>
            <a:r>
              <a:t>Pipeline and Job Template</a:t>
            </a:r>
          </a:p>
        </p:txBody>
      </p:sp>
      <p:pic>
        <p:nvPicPr>
          <p:cNvPr id="4736" name="image29.png"/>
          <p:cNvPicPr>
            <a:picLocks noChangeAspect="1"/>
          </p:cNvPicPr>
          <p:nvPr/>
        </p:nvPicPr>
        <p:blipFill>
          <a:blip r:embed="rId3">
            <a:extLst/>
          </a:blip>
          <a:stretch>
            <a:fillRect/>
          </a:stretch>
        </p:blipFill>
        <p:spPr>
          <a:xfrm>
            <a:off x="6693130" y="3260599"/>
            <a:ext cx="5364402" cy="275920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0" name="Shape 4740"/>
          <p:cNvSpPr>
            <a:spLocks noGrp="1"/>
          </p:cNvSpPr>
          <p:nvPr>
            <p:ph type="title"/>
          </p:nvPr>
        </p:nvSpPr>
        <p:spPr>
          <a:xfrm>
            <a:off x="882438" y="393700"/>
            <a:ext cx="7869898" cy="1358701"/>
          </a:xfrm>
          <a:prstGeom prst="rect">
            <a:avLst/>
          </a:prstGeom>
        </p:spPr>
        <p:txBody>
          <a:bodyPr anchor="b"/>
          <a:lstStyle/>
          <a:p>
            <a:r>
              <a:t>Multi-branch Pipeline and Jenkinsfile</a:t>
            </a:r>
          </a:p>
        </p:txBody>
      </p:sp>
      <p:pic>
        <p:nvPicPr>
          <p:cNvPr id="4741" name="image30.png"/>
          <p:cNvPicPr>
            <a:picLocks noChangeAspect="1"/>
          </p:cNvPicPr>
          <p:nvPr/>
        </p:nvPicPr>
        <p:blipFill>
          <a:blip r:embed="rId3">
            <a:extLst/>
          </a:blip>
          <a:stretch>
            <a:fillRect/>
          </a:stretch>
        </p:blipFill>
        <p:spPr>
          <a:xfrm>
            <a:off x="2480515" y="1720425"/>
            <a:ext cx="6518009" cy="5050933"/>
          </a:xfrm>
          <a:prstGeom prst="rect">
            <a:avLst/>
          </a:prstGeom>
          <a:ln w="12700">
            <a:miter lim="400000"/>
          </a:ln>
        </p:spPr>
      </p:pic>
    </p:spTree>
  </p:cSld>
  <p:clrMapOvr>
    <a:masterClrMapping/>
  </p:clrMapOvr>
  <p:transition spd="slow"/>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5" name="Shape 4745"/>
          <p:cNvSpPr>
            <a:spLocks noGrp="1"/>
          </p:cNvSpPr>
          <p:nvPr>
            <p:ph type="title"/>
          </p:nvPr>
        </p:nvSpPr>
        <p:spPr>
          <a:xfrm>
            <a:off x="882438" y="393700"/>
            <a:ext cx="7869898" cy="1358701"/>
          </a:xfrm>
          <a:prstGeom prst="rect">
            <a:avLst/>
          </a:prstGeom>
        </p:spPr>
        <p:txBody>
          <a:bodyPr anchor="b"/>
          <a:lstStyle/>
          <a:p>
            <a:r>
              <a:t>Multi-branch Pipeline and Jenkinsfile</a:t>
            </a:r>
          </a:p>
        </p:txBody>
      </p:sp>
      <p:pic>
        <p:nvPicPr>
          <p:cNvPr id="4746" name="image31.png"/>
          <p:cNvPicPr>
            <a:picLocks noChangeAspect="1"/>
          </p:cNvPicPr>
          <p:nvPr/>
        </p:nvPicPr>
        <p:blipFill>
          <a:blip r:embed="rId3">
            <a:extLst/>
          </a:blip>
          <a:stretch>
            <a:fillRect/>
          </a:stretch>
        </p:blipFill>
        <p:spPr>
          <a:xfrm>
            <a:off x="1845255" y="1921997"/>
            <a:ext cx="9901150" cy="4243353"/>
          </a:xfrm>
          <a:prstGeom prst="rect">
            <a:avLst/>
          </a:prstGeom>
          <a:ln w="12700">
            <a:miter lim="400000"/>
          </a:ln>
        </p:spPr>
      </p:pic>
    </p:spTree>
  </p:cSld>
  <p:clrMapOvr>
    <a:masterClrMapping/>
  </p:clrMapOvr>
  <p:transition spd="slow"/>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0" name="Shape 4750"/>
          <p:cNvSpPr>
            <a:spLocks noGrp="1"/>
          </p:cNvSpPr>
          <p:nvPr>
            <p:ph type="title"/>
          </p:nvPr>
        </p:nvSpPr>
        <p:spPr>
          <a:xfrm>
            <a:off x="882438" y="393700"/>
            <a:ext cx="7869898" cy="1358701"/>
          </a:xfrm>
          <a:prstGeom prst="rect">
            <a:avLst/>
          </a:prstGeom>
        </p:spPr>
        <p:txBody>
          <a:bodyPr anchor="b"/>
          <a:lstStyle/>
          <a:p>
            <a:r>
              <a:t>Multi-branch Pipeline and Jenkinsfile</a:t>
            </a:r>
          </a:p>
        </p:txBody>
      </p:sp>
      <p:sp>
        <p:nvSpPr>
          <p:cNvPr id="4751" name="Shape 4751"/>
          <p:cNvSpPr/>
          <p:nvPr/>
        </p:nvSpPr>
        <p:spPr>
          <a:xfrm>
            <a:off x="1187855" y="2153249"/>
            <a:ext cx="8132499" cy="2758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200">
                <a:latin typeface="Menlo"/>
                <a:ea typeface="Menlo"/>
                <a:cs typeface="Menlo"/>
                <a:sym typeface="Menlo"/>
              </a:defRPr>
            </a:pPr>
            <a:r>
              <a:t>def serviceName = "training-books-ms"</a:t>
            </a:r>
            <a:br/>
            <a:r>
              <a:t>def registry = "10.100.198.200:5000"</a:t>
            </a:r>
            <a:br/>
            <a:r>
              <a:t>def flow</a:t>
            </a:r>
            <a:br/>
            <a:r>
              <a:t/>
            </a:r>
            <a:br/>
            <a:r>
              <a:t>node("cd") {</a:t>
            </a:r>
            <a:br/>
            <a:r>
              <a:t>    git "https://github.com/cloudbees/${serviceName}.git"</a:t>
            </a:r>
            <a:br/>
            <a:r>
              <a:t>    flow = load "/data/scripts/pipeline-common.groovy"</a:t>
            </a:r>
            <a:br/>
            <a:r>
              <a:t>    flow.runPreDeploymentTests(serviceName, registry)</a:t>
            </a:r>
            <a:br/>
            <a:r>
              <a:t>    flow.build(serviceName, registry)</a:t>
            </a:r>
            <a:br/>
            <a:r>
              <a:t>}</a:t>
            </a:r>
            <a:br/>
            <a:r>
              <a:t>checkpoint "deploy"</a:t>
            </a:r>
            <a:br/>
            <a:r>
              <a:t>node("cd") {</a:t>
            </a:r>
            <a:br/>
            <a:r>
              <a:t>    flow.deploy(serviceName, registry)</a:t>
            </a:r>
            <a:br/>
            <a:r>
              <a:t>    flow.runPostDeploymentTests(serviceName, registry, "http://10.100.198.200:8081")</a:t>
            </a:r>
            <a:br/>
            <a:r>
              <a:t>}</a:t>
            </a:r>
          </a:p>
        </p:txBody>
      </p:sp>
    </p:spTree>
  </p:cSld>
  <p:clrMapOvr>
    <a:masterClrMapping/>
  </p:clrMapOvr>
  <p:transition spd="slow"/>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5" name="Shape 4755"/>
          <p:cNvSpPr>
            <a:spLocks noGrp="1"/>
          </p:cNvSpPr>
          <p:nvPr>
            <p:ph type="title"/>
          </p:nvPr>
        </p:nvSpPr>
        <p:spPr>
          <a:xfrm>
            <a:off x="882438" y="393700"/>
            <a:ext cx="7869898" cy="1358701"/>
          </a:xfrm>
          <a:prstGeom prst="rect">
            <a:avLst/>
          </a:prstGeom>
        </p:spPr>
        <p:txBody>
          <a:bodyPr anchor="b"/>
          <a:lstStyle/>
          <a:p>
            <a:r>
              <a:t>Multi-branch Pipeline and Jenkinsfile</a:t>
            </a:r>
          </a:p>
        </p:txBody>
      </p:sp>
      <p:pic>
        <p:nvPicPr>
          <p:cNvPr id="4756" name="image32.png"/>
          <p:cNvPicPr>
            <a:picLocks noChangeAspect="1"/>
          </p:cNvPicPr>
          <p:nvPr/>
        </p:nvPicPr>
        <p:blipFill>
          <a:blip r:embed="rId3">
            <a:extLst/>
          </a:blip>
          <a:stretch>
            <a:fillRect/>
          </a:stretch>
        </p:blipFill>
        <p:spPr>
          <a:xfrm>
            <a:off x="1398213" y="1889887"/>
            <a:ext cx="9395574" cy="4312149"/>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16084</Words>
  <Application>Microsoft Macintosh PowerPoint</Application>
  <PresentationFormat>Widescreen</PresentationFormat>
  <Paragraphs>1123</Paragraphs>
  <Slides>107</Slides>
  <Notes>79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107</vt:i4>
      </vt:variant>
    </vt:vector>
  </HeadingPairs>
  <TitlesOfParts>
    <vt:vector size="114" baseType="lpstr">
      <vt:lpstr>Arial</vt:lpstr>
      <vt:lpstr>Calibri</vt:lpstr>
      <vt:lpstr>Calibri Light</vt:lpstr>
      <vt:lpstr>Courier New</vt:lpstr>
      <vt:lpstr>Menlo</vt:lpstr>
      <vt:lpstr>PT Sans</vt:lpstr>
      <vt:lpstr>Office Theme</vt:lpstr>
      <vt:lpstr>Workshop Prerequisites</vt:lpstr>
      <vt:lpstr>CloudBees Jenkins Platform Pipeline with Docker</vt:lpstr>
      <vt:lpstr>Course   Agenda</vt:lpstr>
      <vt:lpstr>Pipeline 101 – In this Unit:</vt:lpstr>
      <vt:lpstr>Day 1 -- Timing</vt:lpstr>
      <vt:lpstr>Prepare the Environments</vt:lpstr>
      <vt:lpstr>Pipeline with Docker Day 1  Pipeline 101</vt:lpstr>
      <vt:lpstr>The Need For Pipeline?</vt:lpstr>
      <vt:lpstr>What is CD Pipeline</vt:lpstr>
      <vt:lpstr>Jenkins CD pipeline</vt:lpstr>
      <vt:lpstr>Jenkins CD pipeline</vt:lpstr>
      <vt:lpstr>CD pipeline visualization</vt:lpstr>
      <vt:lpstr>PowerPoint Presentation</vt:lpstr>
      <vt:lpstr>Build Flow plugin</vt:lpstr>
      <vt:lpstr>CloudBees Pipeline Plugin</vt:lpstr>
      <vt:lpstr>Pipeline defined through Groovy DSL?</vt:lpstr>
      <vt:lpstr>MID - BREAK</vt:lpstr>
      <vt:lpstr>Pipeline 101 - Creating a simple pipeline</vt:lpstr>
      <vt:lpstr>Pipeline 101 - Snippet generator</vt:lpstr>
      <vt:lpstr>Pipeline Structure and Syntax</vt:lpstr>
      <vt:lpstr>Pipeline 101 - basic DSL syntax</vt:lpstr>
      <vt:lpstr>Pipeline Snippet Generator</vt:lpstr>
      <vt:lpstr>Pipeline 101 - build steps</vt:lpstr>
      <vt:lpstr>Pipeline 101 - build steps</vt:lpstr>
      <vt:lpstr>Pipeline with Docker Day 1  Review</vt:lpstr>
      <vt:lpstr>Day 1 Review</vt:lpstr>
      <vt:lpstr>Pipeline with Docker Day 1  Exercise</vt:lpstr>
      <vt:lpstr>Day 1 – Exercise </vt:lpstr>
      <vt:lpstr>Cleanup</vt:lpstr>
      <vt:lpstr>Pipeline with Docker Day 2  Docker 101</vt:lpstr>
      <vt:lpstr>Prepare the Environments</vt:lpstr>
      <vt:lpstr>Review Of Day 1 Concepts And Exercise</vt:lpstr>
      <vt:lpstr>Course   Agenda</vt:lpstr>
      <vt:lpstr>Docker Containers</vt:lpstr>
      <vt:lpstr>Docker Containers</vt:lpstr>
      <vt:lpstr>Single-Container Service</vt:lpstr>
      <vt:lpstr>Linked or Networked Containers</vt:lpstr>
      <vt:lpstr>Docker Use Cases</vt:lpstr>
      <vt:lpstr>Docker Tools</vt:lpstr>
      <vt:lpstr>Docker Hub and Registry</vt:lpstr>
      <vt:lpstr>Docker Hub/Registry</vt:lpstr>
      <vt:lpstr>Docker Engine</vt:lpstr>
      <vt:lpstr>Docker Engine - Running Tests inside Containers</vt:lpstr>
      <vt:lpstr>Docker Engine - Building Containers and Pushing Them to the Private Registry</vt:lpstr>
      <vt:lpstr>BREAK</vt:lpstr>
      <vt:lpstr>Docker Engine - Running Containers</vt:lpstr>
      <vt:lpstr>Docker Engine - Logging, Stopping and Removing Containers</vt:lpstr>
      <vt:lpstr>Docker Compose</vt:lpstr>
      <vt:lpstr>Docker Swarm</vt:lpstr>
      <vt:lpstr>Docker Machine</vt:lpstr>
      <vt:lpstr>Kitematic</vt:lpstr>
      <vt:lpstr>Cleanup</vt:lpstr>
      <vt:lpstr>Pipeline with Docker Day 2  Review</vt:lpstr>
      <vt:lpstr>Review Of Day 2 Concepts</vt:lpstr>
      <vt:lpstr>Pipeline with Docker Day 2  Exercise</vt:lpstr>
      <vt:lpstr>Day 2 – Exercise </vt:lpstr>
      <vt:lpstr>Cleanup</vt:lpstr>
      <vt:lpstr>Pipeline with Docker Day 3  The Project Part 1</vt:lpstr>
      <vt:lpstr>Prepare the Environments</vt:lpstr>
      <vt:lpstr>Review Of Day 2 Concepts And Exercise</vt:lpstr>
      <vt:lpstr>Course   Agenda</vt:lpstr>
      <vt:lpstr>The Project</vt:lpstr>
      <vt:lpstr>The Project</vt:lpstr>
      <vt:lpstr>Create a Pipeline Job</vt:lpstr>
      <vt:lpstr>PowerPoint Presentation</vt:lpstr>
      <vt:lpstr>Run the Job</vt:lpstr>
      <vt:lpstr>Key Pipeline DSL – git</vt:lpstr>
      <vt:lpstr>PowerPoint Presentation</vt:lpstr>
      <vt:lpstr>PowerPoint Presentation</vt:lpstr>
      <vt:lpstr>BREAK</vt:lpstr>
      <vt:lpstr>PowerPoint Presentation</vt:lpstr>
      <vt:lpstr>PowerPoint Presentation</vt:lpstr>
      <vt:lpstr>Key Pipeline DSL – stash and unstash</vt:lpstr>
      <vt:lpstr>Key Pipeline DSL – env and withEnv</vt:lpstr>
      <vt:lpstr>Cleanup</vt:lpstr>
      <vt:lpstr>Pipeline with Docker Day 3  Review</vt:lpstr>
      <vt:lpstr>Review Of Day 3 Concepts</vt:lpstr>
      <vt:lpstr>Pipeline with Docker Day 3  Exercise</vt:lpstr>
      <vt:lpstr>Day 3 – Exercise </vt:lpstr>
      <vt:lpstr>Cleanup</vt:lpstr>
      <vt:lpstr>Pipeline with Docker Day 4  The Project Part 2</vt:lpstr>
      <vt:lpstr>Prepare the Environments</vt:lpstr>
      <vt:lpstr>Review Of Day 3 Concepts And Exercise</vt:lpstr>
      <vt:lpstr>Course   Agenda</vt:lpstr>
      <vt:lpstr>The Project</vt:lpstr>
      <vt:lpstr>The Project (cont.)</vt:lpstr>
      <vt:lpstr>PowerPoint Presentation</vt:lpstr>
      <vt:lpstr>PowerPoint Presentation</vt:lpstr>
      <vt:lpstr>Key Pipeline DSL – execution control</vt:lpstr>
      <vt:lpstr>Key Pipeline DSL – execution control</vt:lpstr>
      <vt:lpstr>Key Pipeline DSL – execution control</vt:lpstr>
      <vt:lpstr>BREAK</vt:lpstr>
      <vt:lpstr>Key Pipeline DSL – checkpoint</vt:lpstr>
      <vt:lpstr>Pipeline Stage View</vt:lpstr>
      <vt:lpstr>Pipeline and Job Template</vt:lpstr>
      <vt:lpstr>Multi-branch Pipeline and Jenkinsfile</vt:lpstr>
      <vt:lpstr>Multi-branch Pipeline and Jenkinsfile</vt:lpstr>
      <vt:lpstr>Multi-branch Pipeline and Jenkinsfile</vt:lpstr>
      <vt:lpstr>Multi-branch Pipeline and Jenkinsfile</vt:lpstr>
      <vt:lpstr>Multi-branch Pipeline and Jenkinsfile</vt:lpstr>
      <vt:lpstr>Pipeline with Docker Day 4  Project Review</vt:lpstr>
      <vt:lpstr>Project Review</vt:lpstr>
      <vt:lpstr>Pipeline with Docker  Course Review</vt:lpstr>
      <vt:lpstr>Course Review</vt:lpstr>
      <vt:lpstr>Pipeline with Docker  Syllabus and References</vt:lpstr>
      <vt:lpstr>Cleanup</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Prerequisites</dc:title>
  <cp:lastModifiedBy>Viktor Farcic</cp:lastModifiedBy>
  <cp:revision>1</cp:revision>
  <dcterms:modified xsi:type="dcterms:W3CDTF">2016-03-31T20:44:59Z</dcterms:modified>
</cp:coreProperties>
</file>